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8" r:id="rId2"/>
    <p:sldId id="319" r:id="rId3"/>
    <p:sldId id="320" r:id="rId4"/>
    <p:sldId id="321" r:id="rId5"/>
    <p:sldId id="322" r:id="rId6"/>
    <p:sldId id="323" r:id="rId7"/>
    <p:sldId id="325" r:id="rId8"/>
    <p:sldId id="326" r:id="rId9"/>
    <p:sldId id="324" r:id="rId10"/>
    <p:sldId id="328" r:id="rId11"/>
    <p:sldId id="329" r:id="rId12"/>
    <p:sldId id="330" r:id="rId13"/>
    <p:sldId id="331" r:id="rId14"/>
    <p:sldId id="332" r:id="rId15"/>
    <p:sldId id="333" r:id="rId16"/>
    <p:sldId id="334" r:id="rId17"/>
    <p:sldId id="335" r:id="rId18"/>
    <p:sldId id="336" r:id="rId19"/>
    <p:sldId id="337" r:id="rId20"/>
    <p:sldId id="338" r:id="rId21"/>
    <p:sldId id="340" r:id="rId22"/>
    <p:sldId id="339" r:id="rId23"/>
    <p:sldId id="341" r:id="rId24"/>
    <p:sldId id="342" r:id="rId25"/>
    <p:sldId id="343" r:id="rId26"/>
    <p:sldId id="344" r:id="rId27"/>
    <p:sldId id="345" r:id="rId28"/>
    <p:sldId id="346" r:id="rId29"/>
    <p:sldId id="347" r:id="rId30"/>
    <p:sldId id="293"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DD"/>
    <a:srgbClr val="FFAA79"/>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p:restoredTop sz="78107"/>
  </p:normalViewPr>
  <p:slideViewPr>
    <p:cSldViewPr snapToGrid="0" snapToObjects="1">
      <p:cViewPr>
        <p:scale>
          <a:sx n="93" d="100"/>
          <a:sy n="93" d="100"/>
        </p:scale>
        <p:origin x="736" y="232"/>
      </p:cViewPr>
      <p:guideLst/>
    </p:cSldViewPr>
  </p:slideViewPr>
  <p:outlineViewPr>
    <p:cViewPr>
      <p:scale>
        <a:sx n="33" d="100"/>
        <a:sy n="33" d="100"/>
      </p:scale>
      <p:origin x="0" y="-1272"/>
    </p:cViewPr>
  </p:outlineViewPr>
  <p:notesTextViewPr>
    <p:cViewPr>
      <p:scale>
        <a:sx n="20" d="100"/>
        <a:sy n="20" d="100"/>
      </p:scale>
      <p:origin x="0" y="0"/>
    </p:cViewPr>
  </p:notesTextViewPr>
  <p:sorterViewPr>
    <p:cViewPr>
      <p:scale>
        <a:sx n="152" d="100"/>
        <a:sy n="152" d="100"/>
      </p:scale>
      <p:origin x="0" y="0"/>
    </p:cViewPr>
  </p:sorterViewPr>
  <p:notesViewPr>
    <p:cSldViewPr snapToGrid="0" snapToObjects="1">
      <p:cViewPr varScale="1">
        <p:scale>
          <a:sx n="90" d="100"/>
          <a:sy n="90" d="100"/>
        </p:scale>
        <p:origin x="324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3/11/24</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Hello, my name is Blessy Thomas, and I am a Spring 2024 graduate</a:t>
            </a:r>
          </a:p>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Today I will discuss my Portfolio Milestone for the Master of Science in Applied Data Science program here at the School of Information </a:t>
            </a:r>
            <a:r>
              <a:rPr lang="en-US" sz="9600">
                <a:latin typeface="Times New Roman" panose="02020603050405020304" pitchFamily="18" charset="0"/>
                <a:cs typeface="Times New Roman" panose="02020603050405020304" pitchFamily="18" charset="0"/>
              </a:rPr>
              <a:t>Studies at Syracuse </a:t>
            </a:r>
            <a:r>
              <a:rPr lang="en-US" sz="9600" dirty="0">
                <a:latin typeface="Times New Roman" panose="02020603050405020304" pitchFamily="18" charset="0"/>
                <a:cs typeface="Times New Roman" panose="02020603050405020304" pitchFamily="18" charset="0"/>
              </a:rPr>
              <a:t>University</a:t>
            </a:r>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29833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the course IST 707: Applied Machine Learning, under the guidance of Dr. Jeremy Bolton, we were immersed in a hands-on project that addressed a tangible challenge within the field of data mining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During our course project, my team members and I employed sophisticated data mining methods with the objective of forecasting student academic performance</a:t>
            </a:r>
          </a:p>
        </p:txBody>
      </p:sp>
      <p:sp>
        <p:nvSpPr>
          <p:cNvPr id="4" name="Slide Number Placeholder 3"/>
          <p:cNvSpPr>
            <a:spLocks noGrp="1"/>
          </p:cNvSpPr>
          <p:nvPr>
            <p:ph type="sldNum" sz="quarter" idx="5"/>
          </p:nvPr>
        </p:nvSpPr>
        <p:spPr/>
        <p:txBody>
          <a:bodyPr/>
          <a:lstStyle/>
          <a:p>
            <a:fld id="{9AC9CC7F-D7FD-7142-9894-9CD0A54CFBFA}" type="slidenum">
              <a:rPr lang="en-US" smtClean="0"/>
              <a:t>10</a:t>
            </a:fld>
            <a:endParaRPr lang="en-US"/>
          </a:p>
        </p:txBody>
      </p:sp>
    </p:spTree>
    <p:extLst>
      <p:ext uri="{BB962C8B-B14F-4D97-AF65-F5344CB8AC3E}">
        <p14:creationId xmlns:p14="http://schemas.microsoft.com/office/powerpoint/2010/main" val="66056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utilized a dataset from Kaggle, which included 33 variables across 395 student entries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dataset captured student performance over three terms, demographic information, and a range of social and school-related factors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addressed a significant challenge: the difficulty schools face in identifying students who need additional support in a timely manner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Two Portuguese schools with similar characteristics in terms of class size, curriculum, and instructional hours undertook this analysis, focusing on high school mathematics students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objective was to identify factors contributing to student underperformance and to develop strategies for early identification and intervention for students at risk, especially those with grades below 55%</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binary indicator was employed in the study to facilitate the analysis, marking grades at or below 55% with a '1' and grades above this threshold with a '0'</a:t>
            </a:r>
          </a:p>
        </p:txBody>
      </p:sp>
      <p:sp>
        <p:nvSpPr>
          <p:cNvPr id="4" name="Slide Number Placeholder 3"/>
          <p:cNvSpPr>
            <a:spLocks noGrp="1"/>
          </p:cNvSpPr>
          <p:nvPr>
            <p:ph type="sldNum" sz="quarter" idx="5"/>
          </p:nvPr>
        </p:nvSpPr>
        <p:spPr/>
        <p:txBody>
          <a:bodyPr/>
          <a:lstStyle/>
          <a:p>
            <a:fld id="{9AC9CC7F-D7FD-7142-9894-9CD0A54CFBFA}" type="slidenum">
              <a:rPr lang="en-US" smtClean="0"/>
              <a:t>11</a:t>
            </a:fld>
            <a:endParaRPr lang="en-US"/>
          </a:p>
        </p:txBody>
      </p:sp>
    </p:spTree>
    <p:extLst>
      <p:ext uri="{BB962C8B-B14F-4D97-AF65-F5344CB8AC3E}">
        <p14:creationId xmlns:p14="http://schemas.microsoft.com/office/powerpoint/2010/main" val="361555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began by cleaning and preparing our data with R Studio, ensuring a solid foundation for the analysis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refined data set was created, spotlighting the 10 most influential variables identified through feature importance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exploratory data analysis revealed key insights, which will be discussed on the following slide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Armed with our initial observations, we applied a suite of analytical techniques, including decision trees, logistic regression, k-nearest neighbors, association rule mining, support vector machines, and random forests, to delve deeper into the problem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evaluated three logistic regression models, each using the top ten influential variables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first model proved to be the most precise, with an accuracy of 71.74%</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k-NN method, with k set to 11 and also focusing on the top variables, achieved an accuracy of 68.84%</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outcomes of the decision tree, SVM, and random forest models will be detailed in the upcoming slides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random forest model stood out for its accuracy, though we're mindful of potential overfitting, with the SVM also showing strong predictive capabilities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better support students at the two Portuguese schools, we recommend considering the random forest model, carefully calibrated to avoid overfitting, and paying close attention to the ten key variables: failures,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freetime</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fedu</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dalc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walc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schoolsup</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absences, age,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famrel</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famsize</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which have a significant impact on students' final grades</a:t>
            </a:r>
          </a:p>
        </p:txBody>
      </p:sp>
      <p:sp>
        <p:nvSpPr>
          <p:cNvPr id="4" name="Slide Number Placeholder 3"/>
          <p:cNvSpPr>
            <a:spLocks noGrp="1"/>
          </p:cNvSpPr>
          <p:nvPr>
            <p:ph type="sldNum" sz="quarter" idx="5"/>
          </p:nvPr>
        </p:nvSpPr>
        <p:spPr/>
        <p:txBody>
          <a:bodyPr/>
          <a:lstStyle/>
          <a:p>
            <a:fld id="{9AC9CC7F-D7FD-7142-9894-9CD0A54CFBFA}" type="slidenum">
              <a:rPr lang="en-US" smtClean="0"/>
              <a:t>12</a:t>
            </a:fld>
            <a:endParaRPr lang="en-US"/>
          </a:p>
        </p:txBody>
      </p:sp>
    </p:spTree>
    <p:extLst>
      <p:ext uri="{BB962C8B-B14F-4D97-AF65-F5344CB8AC3E}">
        <p14:creationId xmlns:p14="http://schemas.microsoft.com/office/powerpoint/2010/main" val="1792089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examining Figure 3, it became apparent that as the academic year progressed, there was a noticeable downturn in academic performance within both schools under study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was coupled with a concerning rise in the number of students receiving scores of zero</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our analysis, we observed a subtle yet consistent trend: on average, male students achieved slightly higher grades than their female counterparts across both educational institutions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Interestingly, the data revealed a comparable rate of failure among students in both schools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suggests that the school environment might not play a pivotal role in student success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it's worth noting that investing in extra tuition did not seem to correlate with better academic outcomes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finding challenges the assumption that additional classes are a surefire way to enhance student performance</a:t>
            </a:r>
          </a:p>
        </p:txBody>
      </p:sp>
      <p:sp>
        <p:nvSpPr>
          <p:cNvPr id="4" name="Slide Number Placeholder 3"/>
          <p:cNvSpPr>
            <a:spLocks noGrp="1"/>
          </p:cNvSpPr>
          <p:nvPr>
            <p:ph type="sldNum" sz="quarter" idx="5"/>
          </p:nvPr>
        </p:nvSpPr>
        <p:spPr/>
        <p:txBody>
          <a:bodyPr/>
          <a:lstStyle/>
          <a:p>
            <a:fld id="{9AC9CC7F-D7FD-7142-9894-9CD0A54CFBFA}" type="slidenum">
              <a:rPr lang="en-US" smtClean="0"/>
              <a:t>13</a:t>
            </a:fld>
            <a:endParaRPr lang="en-US"/>
          </a:p>
        </p:txBody>
      </p:sp>
    </p:spTree>
    <p:extLst>
      <p:ext uri="{BB962C8B-B14F-4D97-AF65-F5344CB8AC3E}">
        <p14:creationId xmlns:p14="http://schemas.microsoft.com/office/powerpoint/2010/main" val="129665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4 displays the initial decision tree, which, despite its visual clutter, performed slightly better than the no information rate, which assumed all students failed</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After pruning and evaluating feature importance, the accuracy of the decision tree increased by 12.46% to 74.64%</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14</a:t>
            </a:fld>
            <a:endParaRPr lang="en-US"/>
          </a:p>
        </p:txBody>
      </p:sp>
    </p:spTree>
    <p:extLst>
      <p:ext uri="{BB962C8B-B14F-4D97-AF65-F5344CB8AC3E}">
        <p14:creationId xmlns:p14="http://schemas.microsoft.com/office/powerpoint/2010/main" val="386129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figure 5, we observe the performance of a Support Vector Machine (SVM) model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model, carefully fine-tuned with a radial basis function kernel and a cost parameter set at 0.95, demonstrates a commendable accuracy of 81.88%</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important to note that this result was achieved by leveraging the same subset of variables previously discussed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Moving on to Figure 6, we delve into the outcomes produced by employing a random forest algorithm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setting the number of trees at 500 and the number of variables tried at each split at 4, all while utilizing the top ten variables, we were able to achieve an unparalleled accuracy of 99.28%</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it's crucial to approach this result with a degree of caution, as such a high accuracy level may signal the presence of overfitting within our model</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indent="-1143000">
              <a:buFont typeface="Arial" panose="020B0604020202020204" pitchFamily="34" charset="0"/>
              <a:buChar char="•"/>
            </a:pP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2639834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served as a comprehensive introduction to the data science lifecycle, offering me a hands-on experience that spanned from data preprocessing all the way to model evaluation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journey provided a solid foundation for tackling real-world data science challenges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focusing on a practical issue—identifying students who might need additional support—we mirrored the type of challenges often encountered in professional settings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significant portion of the project was dedicated to the thoughtful selection of models and the ethical considerations inherent in machine learning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delved into the importance of avoiding overfitting and ensuring the responsible use of technology, skills that are crucial for any data scientist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began by addressing the first learning goal, showcasing our ability to collect, store, and access data</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utilized a Kaggle dataset, which we then cleaned and pre-processed using R Studio</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analysis of student performance data, aimed at identifying at-risk students, directly contributed to the second learning goal by creating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application of visualization and predictive modeling techniques, including decision trees and logistic regression, fulfilled the third learning goal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use of R programming language throughout the project not only supported our analysis but also met the fourth learning goal</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our focus on ethical model development, particularly our approach to mitigating overfitting in the random forest model, touched upon the sixth learning goal related to ethics</a:t>
            </a:r>
          </a:p>
        </p:txBody>
      </p:sp>
      <p:sp>
        <p:nvSpPr>
          <p:cNvPr id="4" name="Slide Number Placeholder 3"/>
          <p:cNvSpPr>
            <a:spLocks noGrp="1"/>
          </p:cNvSpPr>
          <p:nvPr>
            <p:ph type="sldNum" sz="quarter" idx="5"/>
          </p:nvPr>
        </p:nvSpPr>
        <p:spPr/>
        <p:txBody>
          <a:bodyPr/>
          <a:lstStyle/>
          <a:p>
            <a:fld id="{9AC9CC7F-D7FD-7142-9894-9CD0A54CFBFA}" type="slidenum">
              <a:rPr lang="en-US" smtClean="0"/>
              <a:t>16</a:t>
            </a:fld>
            <a:endParaRPr lang="en-US"/>
          </a:p>
        </p:txBody>
      </p:sp>
    </p:spTree>
    <p:extLst>
      <p:ext uri="{BB962C8B-B14F-4D97-AF65-F5344CB8AC3E}">
        <p14:creationId xmlns:p14="http://schemas.microsoft.com/office/powerpoint/2010/main" val="929868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In the course IST 652: Scripting for Data Analysis, Dr. Gregory Block challenged us to showcase our Python scripting skills</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We gathered and analyzed data from various sources, both structured and unstructured</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We chose a specific research topic, collected relevant data, and created summaries, structures, and visualizations</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For our project, my team and I analyzed company attrition</a:t>
            </a:r>
          </a:p>
          <a:p>
            <a:pPr marL="1143000" indent="-1143000">
              <a:buFont typeface="Arial" panose="020B0604020202020204" pitchFamily="34" charset="0"/>
              <a:buChar char="•"/>
            </a:pPr>
            <a:r>
              <a:rPr lang="en-US" sz="9600" dirty="0">
                <a:effectLst/>
                <a:latin typeface="Times New Roman" panose="02020603050405020304" pitchFamily="18" charset="0"/>
                <a:cs typeface="Times New Roman" panose="02020603050405020304" pitchFamily="18" charset="0"/>
              </a:rPr>
              <a:t>This project helped us apply our skills in a real-world scenario and understand the factors influencing employee turnover</a:t>
            </a:r>
          </a:p>
        </p:txBody>
      </p:sp>
      <p:sp>
        <p:nvSpPr>
          <p:cNvPr id="4" name="Slide Number Placeholder 3"/>
          <p:cNvSpPr>
            <a:spLocks noGrp="1"/>
          </p:cNvSpPr>
          <p:nvPr>
            <p:ph type="sldNum" sz="quarter" idx="5"/>
          </p:nvPr>
        </p:nvSpPr>
        <p:spPr/>
        <p:txBody>
          <a:bodyPr/>
          <a:lstStyle/>
          <a:p>
            <a:fld id="{9AC9CC7F-D7FD-7142-9894-9CD0A54CFBFA}" type="slidenum">
              <a:rPr lang="en-US" smtClean="0"/>
              <a:t>17</a:t>
            </a:fld>
            <a:endParaRPr lang="en-US"/>
          </a:p>
        </p:txBody>
      </p:sp>
    </p:spTree>
    <p:extLst>
      <p:ext uri="{BB962C8B-B14F-4D97-AF65-F5344CB8AC3E}">
        <p14:creationId xmlns:p14="http://schemas.microsoft.com/office/powerpoint/2010/main" val="158586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We delved into a HR analytics dataset from Kaggle, encompassing 38 distinct variables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dataset provided a comprehensive look into various aspects of the workforce, including gender, departmental affiliations, educational backgrounds, roles, and monthly income levels across the company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investigative spotlight was cast on the critical 'Attrition' variable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key indicator sheds light on an employee's current status within the company, distinguishing between those who have chosen to depart and those who continue to work</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essence of our analysis was to unearth valuable insights into the dynamics of human resource analytics and the overarching organizational culture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goal was not just to explore but to pave the way toward actionable strategies aimed at curtailing employee turnover. This is a concern, as turnover not only disrupts but also incurs significant costs for any organization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 examination of the data, we were able to pinpoint several pivotal factors that play a role in employee attrition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understanding has been instrumental in formulating potential measures designed to mitigate such challenges, thereby fostering a more stable and thriving work environment</a:t>
            </a:r>
          </a:p>
        </p:txBody>
      </p:sp>
      <p:sp>
        <p:nvSpPr>
          <p:cNvPr id="4" name="Slide Number Placeholder 3"/>
          <p:cNvSpPr>
            <a:spLocks noGrp="1"/>
          </p:cNvSpPr>
          <p:nvPr>
            <p:ph type="sldNum" sz="quarter" idx="5"/>
          </p:nvPr>
        </p:nvSpPr>
        <p:spPr/>
        <p:txBody>
          <a:bodyPr/>
          <a:lstStyle/>
          <a:p>
            <a:fld id="{9AC9CC7F-D7FD-7142-9894-9CD0A54CFBFA}" type="slidenum">
              <a:rPr lang="en-US" smtClean="0"/>
              <a:t>18</a:t>
            </a:fld>
            <a:endParaRPr lang="en-US"/>
          </a:p>
        </p:txBody>
      </p:sp>
    </p:spTree>
    <p:extLst>
      <p:ext uri="{BB962C8B-B14F-4D97-AF65-F5344CB8AC3E}">
        <p14:creationId xmlns:p14="http://schemas.microsoft.com/office/powerpoint/2010/main" val="46068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our data analysis project, we leveraged Python for data cleaning, pre-processing, and comprehensive analysis within the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Jupyter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Notebook and Google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Colaboratory</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platforms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exploration was guided by three pivotal questions concerning employee retention across different age groups, the effects of travel on employee loyalty, and the persistence of our top performers within the company</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Python libraries pandas,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matplotlib.pyplot</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numpy</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were instrumental in streamlining this process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subsequent slides will detail our findings, which highlight the company's commendable retention rate of over 80% for top talent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analysis also brought to light a higher turnover rate among employees who travel frequently, suggesting the need for the company to consider implementing measures such as additional rest periods or regional travel assignments to alleviate burnout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Additionally, the data pointed to a trend of younger employees seeking opportunities elsewhere</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address this, the human resources department might look into incentives like faster PTO accrual or educational benefits to enhance retention for this demographic</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is also important to recognize the ethical implications of this analysis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is intended to be a tool for supporting and improving the satisfaction of the current employees, not for influencing hiring decisions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Any misuse of this data in hiring practices could have serious moral and legal consequences for the company</a:t>
            </a: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19</a:t>
            </a:fld>
            <a:endParaRPr lang="en-US"/>
          </a:p>
        </p:txBody>
      </p:sp>
    </p:spTree>
    <p:extLst>
      <p:ext uri="{BB962C8B-B14F-4D97-AF65-F5344CB8AC3E}">
        <p14:creationId xmlns:p14="http://schemas.microsoft.com/office/powerpoint/2010/main" val="113756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this presentation, I'm excited to share with you the journey I've embarked upon through my academic career, specifically highlighting my experiences and growth within the Master of Science in Applied Data Science program at Syracuse University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portfolio not only represents my academic achievements but also marks a significant personal transition from a background in biology to the field of data science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academic path began with a Bachelor of Science in Biological Sciences from SUNY Old Westbury in 2021</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Initially, I aspired to work in healthcare either as a physical therapist or physician assistant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as I delved deeper into my undergraduate studies, I discovered a passion for technology and data</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revelation was the catalyst for my decision to pivot towards a career in data science, leading me to apply to this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Transitioning from biology to data science had its challenges. Yet, the journey has been immensely rewarding. This program played a pivotal role in this transition. It not only deepened my understanding of data science but also equipped me with a versatile skill set, preparing me to tackle real-world data-driven challenges across any sector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my time in the program, I engaged in a comprehensive curriculum that significantly enhanced my expertise in data science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had the opportunity to undertake a variety of courses, each contributing uniquely to my skill set and understanding of the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IST 659: Data Administration Concepts &amp; Management, I built a strong foundation in SQL and database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IST 707: Applied Machine Learning introduced me to R programming, where I learned to construct and apply machine learning models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IST 652: Scripting for Data Analysis allowed me to refine my Python skills, furthering my ability to perform effective data analysis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IST 664: Natural Language Processing expanded my proficiency in Python, specifically for processing and analyzing human language data, opening new avenues for exploration in the field of data science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portfolio is more than just a collection of courses and projects; it's a narrative of transformation, learning, and aspiration</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reflects my journey from a student of biology to a budding data scientist, ready to make meaningful contributions to the world of technology and data</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a:t>
            </a:fld>
            <a:endParaRPr lang="en-US"/>
          </a:p>
        </p:txBody>
      </p:sp>
    </p:spTree>
    <p:extLst>
      <p:ext uri="{BB962C8B-B14F-4D97-AF65-F5344CB8AC3E}">
        <p14:creationId xmlns:p14="http://schemas.microsoft.com/office/powerpoint/2010/main" val="217943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Initially, we postulated that the younger employees might exhibit a greater propensity to transition out of the company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examining the data, as depicted in Figure 7, we observed that employees between the ages of 18 and 25 did show a tendency to leave the organization at a higher rate when compared to the older employees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Moving on to our second area of inquiry, we turned our attention to the potential correlation between the frequency of travel and employee retention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Here, our initial assumption was that those who engaged in more business travel might be more inclined to stay with the company, perhaps due to the variety and opportunities that travel can bring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However, the data presented a different narrative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you can see in Figure 8, the reality was somewhat counterintuitive: employees who often traveled were more likely to leave the company</a:t>
            </a:r>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213923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Lastly, to determine if top performers were being retained, the analysis focused on those in Research &amp; Development and Sales which can be seen in figures 9 and 10</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visualizations showed that approximately 84% of top performers remained with the company, supporting the hypothesis that top performers were indeed being retained effectively</a:t>
            </a:r>
            <a:endParaRPr lang="en-US" sz="9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21</a:t>
            </a:fld>
            <a:endParaRPr lang="en-US"/>
          </a:p>
        </p:txBody>
      </p:sp>
    </p:spTree>
    <p:extLst>
      <p:ext uri="{BB962C8B-B14F-4D97-AF65-F5344CB8AC3E}">
        <p14:creationId xmlns:p14="http://schemas.microsoft.com/office/powerpoint/2010/main" val="4255525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Figure 11 shows that a predictive model was developed, assigning 80% weight to certain features deemed most important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 selected features with an importance score of at least 0.05, which included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DistanceFromHome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PercentSalaryHike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JobLevel</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NumCompaniesWorked</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EducationField</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YearsSinceLastPromotion</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'Attrition', and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OverTime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model's accuracy was determined to be 0.826530612244898, marginally surpassing the baseline accuracy of 0.8197278911564626, which assumes no employee turnover</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slight improvement over the baseline suggests the model can provide insights into potential employee departures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Specifically, employees with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OverTime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scores above 1.5,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JobLevel</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below 1.5, or '</a:t>
            </a:r>
            <a:r>
              <a:rPr lang="en-US" sz="9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DistanceFromHome</a:t>
            </a:r>
            <a:r>
              <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exceeding 17.5 are identified as having a higher likelihood of leaving</a:t>
            </a:r>
          </a:p>
        </p:txBody>
      </p:sp>
      <p:sp>
        <p:nvSpPr>
          <p:cNvPr id="4" name="Slide Number Placeholder 3"/>
          <p:cNvSpPr>
            <a:spLocks noGrp="1"/>
          </p:cNvSpPr>
          <p:nvPr>
            <p:ph type="sldNum" sz="quarter" idx="5"/>
          </p:nvPr>
        </p:nvSpPr>
        <p:spPr/>
        <p:txBody>
          <a:bodyPr/>
          <a:lstStyle/>
          <a:p>
            <a:fld id="{9AC9CC7F-D7FD-7142-9894-9CD0A54CFBFA}" type="slidenum">
              <a:rPr lang="en-US" smtClean="0"/>
              <a:t>22</a:t>
            </a:fld>
            <a:endParaRPr lang="en-US"/>
          </a:p>
        </p:txBody>
      </p:sp>
    </p:spTree>
    <p:extLst>
      <p:ext uri="{BB962C8B-B14F-4D97-AF65-F5344CB8AC3E}">
        <p14:creationId xmlns:p14="http://schemas.microsoft.com/office/powerpoint/2010/main" val="2196133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served as a hands-on experience in data science, offering me a set of skills that are directly applicable to the professional environment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honed my abilities in data analysis, visualization, and predictive modeling, which are in high demand across a multitude of industries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key component of my learning was the focus on ethical considerations, which has equipped me to handle real-world data with integrity and responsibility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developed the critical skill of extracting meaningful insights from complex data and conveying these findings effectively, a competency that is essential for informed decision-making in various sectors, including business, society, and politics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Reflecting on the project's outcomes, it is clear that it aligns with the educational objectives of my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successfully achieved the goal of effectively collecting, storing, and retrieving data by utilizing advanced tools such as Python,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Jupyter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Notebook, and Google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Colaboratory</a:t>
            </a:r>
            <a:endParaRPr lang="en-US" sz="9600" b="0" i="0" u="none" strike="noStrike" dirty="0">
              <a:solidFill>
                <a:srgbClr val="E8E8E6"/>
              </a:solidFill>
              <a:effectLst/>
              <a:latin typeface="Times New Roman" panose="02020603050405020304" pitchFamily="18" charset="0"/>
              <a:cs typeface="Times New Roman" panose="02020603050405020304" pitchFamily="18" charset="0"/>
            </a:endParaRP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involved working with a Kaggle HR analytics dataset, showcasing my ability to select and apply relevant technologies for efficient data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 my analysis, I provided strategies to mitigate employee turnover, offering valuable business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conducted a thorough investigation into the factors that influence attrition rates and developed a predictive model to anticipate potential employee departures, demonstrating the creation of actionable insights for business applications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met another educational goal by applying visualization and predictive modeling techniques effectively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utilized Python libraries to create informative visualizations, such as stacked bar charts, and developed a predictive model that achieved an accuracy rate exceeding the baseline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project also highlighted my proficiency in Python, as I navigated detailed data cleaning, pre-processing, and analysis within this programming environment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Lastly, the project underscored the importance of ethical considerations in data science. I was careful to ensure that the analysis was not misused for hiring purposes and instead focused on enhancing the satisfaction of current employees, in line with the ethical standards set by our learning goals</a:t>
            </a:r>
          </a:p>
        </p:txBody>
      </p:sp>
      <p:sp>
        <p:nvSpPr>
          <p:cNvPr id="4" name="Slide Number Placeholder 3"/>
          <p:cNvSpPr>
            <a:spLocks noGrp="1"/>
          </p:cNvSpPr>
          <p:nvPr>
            <p:ph type="sldNum" sz="quarter" idx="5"/>
          </p:nvPr>
        </p:nvSpPr>
        <p:spPr/>
        <p:txBody>
          <a:bodyPr/>
          <a:lstStyle/>
          <a:p>
            <a:fld id="{9AC9CC7F-D7FD-7142-9894-9CD0A54CFBFA}" type="slidenum">
              <a:rPr lang="en-US" smtClean="0"/>
              <a:t>23</a:t>
            </a:fld>
            <a:endParaRPr lang="en-US"/>
          </a:p>
        </p:txBody>
      </p:sp>
    </p:spTree>
    <p:extLst>
      <p:ext uri="{BB962C8B-B14F-4D97-AF65-F5344CB8AC3E}">
        <p14:creationId xmlns:p14="http://schemas.microsoft.com/office/powerpoint/2010/main" val="157867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In the course IST 664: </a:t>
            </a: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Natural Language Processing led by Mr. Michael </a:t>
            </a:r>
            <a:r>
              <a:rPr lang="en-US" sz="96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Larche</a:t>
            </a: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students demonstrated their skills in various aspects of linguistic analysis and natural language processing</a:t>
            </a:r>
          </a:p>
          <a:p>
            <a:pPr marL="1143000" indent="-1143000">
              <a:buFont typeface="Arial" panose="020B0604020202020204" pitchFamily="34" charset="0"/>
              <a:buChar char="•"/>
            </a:pPr>
            <a:r>
              <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Python was used to participate in a classification task, develop features, and conduct several experiments to determine the most suitable features for the selected data set</a:t>
            </a:r>
          </a:p>
          <a:p>
            <a:pPr marL="1143000" indent="-1143000">
              <a:buFont typeface="Arial" panose="020B0604020202020204" pitchFamily="34" charset="0"/>
              <a:buChar char="•"/>
            </a:pPr>
            <a:r>
              <a:rPr lang="en-US" sz="9600" dirty="0">
                <a:solidFill>
                  <a:srgbClr val="000000"/>
                </a:solidFill>
                <a:effectLst/>
                <a:latin typeface="Times New Roman" panose="02020603050405020304" pitchFamily="18" charset="0"/>
                <a:cs typeface="Times New Roman" panose="02020603050405020304" pitchFamily="18" charset="0"/>
              </a:rPr>
              <a:t>For the classification task of this course, I conducted sentiment analysis on movie reviews</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3177189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utilized a dataset from Kaggle, specifically designed for the Sentiment Analysis on Movie Reviews competition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dataset is based on sentiment analysis research by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Socher</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et al., which in turn was built upon Pang and Lee's movie review corpus from Rotten Tomatoes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includes 156,060 phrases, each tagged with sentiments ranging from "negative" to "positive"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Post-competition, the training and some test data remain available, with the training set containing phrases, sentiment labels, and a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SentenceId</a:t>
            </a:r>
            <a:endParaRPr lang="en-US" sz="9600" b="0" i="0" u="none" strike="noStrike" dirty="0">
              <a:solidFill>
                <a:srgbClr val="E8E8E6"/>
              </a:solidFill>
              <a:effectLst/>
              <a:latin typeface="Times New Roman" panose="02020603050405020304" pitchFamily="18" charset="0"/>
              <a:cs typeface="Times New Roman" panose="02020603050405020304" pitchFamily="18" charset="0"/>
            </a:endParaRP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goal of the classification task was to accurately label each phrase's sentiment, with the main challenge being the selection of an appropriate subset for training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Sentiments were encoded numerically from 0 to 4 for processing efficiency.. With 0 being negative and 4 being positive</a:t>
            </a:r>
          </a:p>
        </p:txBody>
      </p:sp>
      <p:sp>
        <p:nvSpPr>
          <p:cNvPr id="4" name="Slide Number Placeholder 3"/>
          <p:cNvSpPr>
            <a:spLocks noGrp="1"/>
          </p:cNvSpPr>
          <p:nvPr>
            <p:ph type="sldNum" sz="quarter" idx="5"/>
          </p:nvPr>
        </p:nvSpPr>
        <p:spPr/>
        <p:txBody>
          <a:bodyPr/>
          <a:lstStyle/>
          <a:p>
            <a:fld id="{9AC9CC7F-D7FD-7142-9894-9CD0A54CFBFA}" type="slidenum">
              <a:rPr lang="en-US" smtClean="0"/>
              <a:t>25</a:t>
            </a:fld>
            <a:endParaRPr lang="en-US"/>
          </a:p>
        </p:txBody>
      </p:sp>
    </p:spTree>
    <p:extLst>
      <p:ext uri="{BB962C8B-B14F-4D97-AF65-F5344CB8AC3E}">
        <p14:creationId xmlns:p14="http://schemas.microsoft.com/office/powerpoint/2010/main" val="82257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my analysis, I applied a variety of preprocessing techniques to refine the data, which included breaking down text into tokens, filtering out unnecessary elements, and discarding words that didn't meet the alphanumeric criteria</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also utilized feature selection strategies such as the bag of words, bigrams, and unigrams.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evaluated the performance of several classifiers, among them the Naïve Bayes and a selection of Sci-Kit Learner algorithms like the random forest and logistic regression</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were tested on different sets of features, both before and after preprocessing</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comparative results of these classifiers, considering the preprocessing factor, will be presented in the next slide</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also incorporated cross-validation in the study to bolster the reliability of my findings</a:t>
            </a:r>
          </a:p>
          <a:p>
            <a:pPr marL="1143000" marR="0" lvl="0" indent="-1143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measured precision, recall, and F-measure scores to provide a thorough assessment of the classifiers' performance</a:t>
            </a:r>
            <a:endParaRPr lang="en-US" sz="9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26</a:t>
            </a:fld>
            <a:endParaRPr lang="en-US"/>
          </a:p>
        </p:txBody>
      </p:sp>
    </p:spTree>
    <p:extLst>
      <p:ext uri="{BB962C8B-B14F-4D97-AF65-F5344CB8AC3E}">
        <p14:creationId xmlns:p14="http://schemas.microsoft.com/office/powerpoint/2010/main" val="1944833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12 shows a side-by-side comparison of individual trial outcomes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findings have consistently shown that incorporating preprocessing steps enhances the accuracy of the classification models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For example, when I employed a sentiment lexicon as a feature set, in conjunction with preprocessing, I observed a modest yet notable improvement over the basic unigram feature set</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established the Naïve Bayes algorithm, utilizing a unigram feature set without preprocessing, as the reference point and this model achieved a benchmark accuracy of 55%</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Upon evaluating single-fold performances across various feature sets, it became apparent that the Support Vector Classifier (SVC)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NuSVC</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algorithms did not meet my performance expectations, as they demonstrated lower accuracy levels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Consequently, I decided to omit these classifiers from the subsequent cross-validation assessments</a:t>
            </a:r>
            <a:endParaRPr lang="en-US" sz="9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27</a:t>
            </a:fld>
            <a:endParaRPr lang="en-US"/>
          </a:p>
        </p:txBody>
      </p:sp>
    </p:spTree>
    <p:extLst>
      <p:ext uri="{BB962C8B-B14F-4D97-AF65-F5344CB8AC3E}">
        <p14:creationId xmlns:p14="http://schemas.microsoft.com/office/powerpoint/2010/main" val="3143748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An extensive evaluation of mean accuracies for different classifiers and feature sets was performed, with comparisons made between preprocessed and non-preprocessed data, as illustrated in figure 13</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analysis revealed that the accuracy of classifiers using bigram features closely matched those using unigram features, indicating that bigrams may not provide a significant advantage in this context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Notably, classifiers that incorporated Part-of-Speech (POS) tagging and subjectivity features demonstrated a modest increase in accuracy compared to unigram features, suggesting these features may offer some benefit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terms of classifier performance, Multinomial Naive Bayes, Bernoulli Naive Bayes, and logistic regression models showed higher accuracy rates compared to the standard Naive Bayes classifier</a:t>
            </a:r>
          </a:p>
        </p:txBody>
      </p:sp>
      <p:sp>
        <p:nvSpPr>
          <p:cNvPr id="4" name="Slide Number Placeholder 3"/>
          <p:cNvSpPr>
            <a:spLocks noGrp="1"/>
          </p:cNvSpPr>
          <p:nvPr>
            <p:ph type="sldNum" sz="quarter" idx="5"/>
          </p:nvPr>
        </p:nvSpPr>
        <p:spPr/>
        <p:txBody>
          <a:bodyPr/>
          <a:lstStyle/>
          <a:p>
            <a:fld id="{9AC9CC7F-D7FD-7142-9894-9CD0A54CFBFA}" type="slidenum">
              <a:rPr lang="en-US" smtClean="0"/>
              <a:t>28</a:t>
            </a:fld>
            <a:endParaRPr lang="en-US"/>
          </a:p>
        </p:txBody>
      </p:sp>
    </p:spTree>
    <p:extLst>
      <p:ext uri="{BB962C8B-B14F-4D97-AF65-F5344CB8AC3E}">
        <p14:creationId xmlns:p14="http://schemas.microsoft.com/office/powerpoint/2010/main" val="2081806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task at hand provided a comprehensive platform for honing skills in data management, analysis, and predictive modeling</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It was an opportunity to delve into the complexities of large data sets, develop and assess various predictive models, and learn the art of effectively communicating analytical results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A thorough examination of the task underscored the importance of preprocessing and feature selection in text classification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It became clear how different techniques and classifiers can significantly impact the accuracy of sentiment analysis, particularly within the context of movie reviews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Furthermore, the task offered a practical understanding of sentiment analysis and its potential to gauge public opinion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This understanding is incredibly versatile, with applications ranging from market research to the monitoring of social media trends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Upon reflection, it is apparent that this classification task has met several program objectives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project involved the process of data collection, storage, and retrieval, aligning with our first learning goal. The data set utilized was sourced from Kaggle and consisted of movie review phrases, which we accessed and stored specifically for this task</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Utilizing Python, I engaged in a classification task, crafted features, and conducted experiments to identify the most effective features for our data set. This hands-on experience with Python programming directly supports our fourth learning goal, which is to leverage programming languages to generate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The project also achieved our second learning goal by creating actionable insights across various contexts. By assigning sentiment labels to each phrase, we were able to extract valuable insights into the overall sentiment of movie reviews, which can be particularly useful in a business context to gauge audience reception</a:t>
            </a:r>
          </a:p>
          <a:p>
            <a:pPr marL="1143000" indent="-1143000" algn="l">
              <a:buFont typeface="Arial" panose="020B0604020202020204" pitchFamily="34" charset="0"/>
              <a:buChar char="•"/>
            </a:pPr>
            <a:r>
              <a:rPr lang="en-US" sz="9600" b="0" i="0" u="none" strike="noStrike" dirty="0">
                <a:solidFill>
                  <a:srgbClr val="E8E8E6"/>
                </a:solidFill>
                <a:effectLst/>
                <a:latin typeface="__fkGroteskNeue_a82850"/>
              </a:rPr>
              <a:t>Lastly, the project's application of visualization techniques and predictive modeling to generate actionable insights fulfilled our third learning goal. We visualized the outcomes of our classification efforts and tested multiple classifiers, including Naïve Bayes, and machine learning algorithms from Sci-Kit Learn such as Random Forest and Logistic Regression</a:t>
            </a:r>
          </a:p>
        </p:txBody>
      </p:sp>
      <p:sp>
        <p:nvSpPr>
          <p:cNvPr id="4" name="Slide Number Placeholder 3"/>
          <p:cNvSpPr>
            <a:spLocks noGrp="1"/>
          </p:cNvSpPr>
          <p:nvPr>
            <p:ph type="sldNum" sz="quarter" idx="5"/>
          </p:nvPr>
        </p:nvSpPr>
        <p:spPr/>
        <p:txBody>
          <a:bodyPr/>
          <a:lstStyle/>
          <a:p>
            <a:fld id="{9AC9CC7F-D7FD-7142-9894-9CD0A54CFBFA}" type="slidenum">
              <a:rPr lang="en-US" smtClean="0"/>
              <a:t>29</a:t>
            </a:fld>
            <a:endParaRPr lang="en-US"/>
          </a:p>
        </p:txBody>
      </p:sp>
    </p:spTree>
    <p:extLst>
      <p:ext uri="{BB962C8B-B14F-4D97-AF65-F5344CB8AC3E}">
        <p14:creationId xmlns:p14="http://schemas.microsoft.com/office/powerpoint/2010/main" val="160200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a graduate of the program, I am confident in my ability to achieve the following six learning outcomes: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Collect, store, and access data using appropriate technologies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Create actionable insights across various contexts, such as societal, business, and political, using data and the full data science life cycle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Apply visualization and predictive models to generate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Utilize programming languages such as R and Python to support the generation of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Communicate insights effectively to a wide range of audiences, including project sponsors and technical team leads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Apply ethics in the development, use, and evaluation of data and predictive models, considering factors such as fairness, bias, transparency, and privacy</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my portfolio, I will provide examples of how I have successfully met these learning outcomes through the projects I completed in the courses I mentioned earlier</a:t>
            </a:r>
            <a:endParaRPr lang="en-US" sz="9600" b="0" i="0" u="none" strike="noStrike" dirty="0">
              <a:solidFill>
                <a:schemeClr val="tx1"/>
              </a:solidFill>
              <a:effectLst/>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3</a:t>
            </a:fld>
            <a:endParaRPr lang="en-US"/>
          </a:p>
        </p:txBody>
      </p:sp>
    </p:spTree>
    <p:extLst>
      <p:ext uri="{BB962C8B-B14F-4D97-AF65-F5344CB8AC3E}">
        <p14:creationId xmlns:p14="http://schemas.microsoft.com/office/powerpoint/2010/main" val="164683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journey to earning a Master of Science in Applied Data Science at Syracuse University has been a remarkable adventure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been a period of significant growth, where I've sharpened my data science skills and prepared myself to face the complex challenges of our data-centric world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program challenged me with a variety of projects and courses that were both demanding and fulfilling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I've gained a deep understanding of SQL for database management, experimented with machine learning models, enhanced my Python programming for data analysis, and dived into natural language processing</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 proud to have met all the learning outcomes set by the program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It's been a journey of acquiring the ability to manage data using the latest technologies, generating insights in various contexts, and applying visualization and predictive models for actionable insights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experience has significantly improved my proficiency in programming languages like R and Python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I've learned to simplify complex data into clear narratives and have committed to ethical standards in data handling, focusing on fairness, transparency, and privacy.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graduation approaches, I'm thankful for Syracuse University's inclusive approach and the comprehensive training it provided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program has not only welcomed students from diverse backgrounds but also equipped us to confidently step into the data science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 excited about the future and confident in the skills and insights I've gained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 look forward to contributing to the data science community and continuing my professional development in this ever-evolving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My portfolio is a testament to my academic journey, showcasing the skills and knowledge I've acquired. It reflects my readiness to tackle data-driven challenges and my commitment to continuous learning and professional growth in applied data science</a:t>
            </a:r>
          </a:p>
        </p:txBody>
      </p:sp>
      <p:sp>
        <p:nvSpPr>
          <p:cNvPr id="4" name="Slide Number Placeholder 3"/>
          <p:cNvSpPr>
            <a:spLocks noGrp="1"/>
          </p:cNvSpPr>
          <p:nvPr>
            <p:ph type="sldNum" sz="quarter" idx="5"/>
          </p:nvPr>
        </p:nvSpPr>
        <p:spPr/>
        <p:txBody>
          <a:bodyPr/>
          <a:lstStyle/>
          <a:p>
            <a:fld id="{9AC9CC7F-D7FD-7142-9894-9CD0A54CFBFA}" type="slidenum">
              <a:rPr lang="en-US" smtClean="0"/>
              <a:t>30</a:t>
            </a:fld>
            <a:endParaRPr lang="en-US"/>
          </a:p>
        </p:txBody>
      </p:sp>
    </p:spTree>
    <p:extLst>
      <p:ext uri="{BB962C8B-B14F-4D97-AF65-F5344CB8AC3E}">
        <p14:creationId xmlns:p14="http://schemas.microsoft.com/office/powerpoint/2010/main" val="4241264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That is the end of my portfolio</a:t>
            </a:r>
          </a:p>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Thank you for watching</a:t>
            </a:r>
          </a:p>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You can find the link to my GitHub portfolio page here where you will be able to see the referenced courses and projects I discussed in my portfolio</a:t>
            </a:r>
          </a:p>
          <a:p>
            <a:pPr marL="1143000" indent="-1143000">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And feel free to connect with me on LinkedIn!</a:t>
            </a:r>
          </a:p>
        </p:txBody>
      </p:sp>
      <p:sp>
        <p:nvSpPr>
          <p:cNvPr id="4" name="Slide Number Placeholder 3"/>
          <p:cNvSpPr>
            <a:spLocks noGrp="1"/>
          </p:cNvSpPr>
          <p:nvPr>
            <p:ph type="sldNum" sz="quarter" idx="5"/>
          </p:nvPr>
        </p:nvSpPr>
        <p:spPr/>
        <p:txBody>
          <a:bodyPr/>
          <a:lstStyle/>
          <a:p>
            <a:fld id="{9AC9CC7F-D7FD-7142-9894-9CD0A54CFBFA}" type="slidenum">
              <a:rPr lang="en-US" smtClean="0"/>
              <a:t>31</a:t>
            </a:fld>
            <a:endParaRPr lang="en-US"/>
          </a:p>
        </p:txBody>
      </p:sp>
    </p:spTree>
    <p:extLst>
      <p:ext uri="{BB962C8B-B14F-4D97-AF65-F5344CB8AC3E}">
        <p14:creationId xmlns:p14="http://schemas.microsoft.com/office/powerpoint/2010/main" val="2381042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the course IST 659, Data Administration Concepts &amp; Management, a course under the guidance of Mr. Chad Harper, we were presented with the challenge of designing and implementing a functional system, inclusive of a database, aimed at solving a real-world problem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part of our project for this course, my team and I took the initiative to develop a sophisticated inventory management database system</a:t>
            </a:r>
          </a:p>
        </p:txBody>
      </p:sp>
      <p:sp>
        <p:nvSpPr>
          <p:cNvPr id="4" name="Slide Number Placeholder 3"/>
          <p:cNvSpPr>
            <a:spLocks noGrp="1"/>
          </p:cNvSpPr>
          <p:nvPr>
            <p:ph type="sldNum" sz="quarter" idx="5"/>
          </p:nvPr>
        </p:nvSpPr>
        <p:spPr/>
        <p:txBody>
          <a:bodyPr/>
          <a:lstStyle/>
          <a:p>
            <a:fld id="{9AC9CC7F-D7FD-7142-9894-9CD0A54CFBFA}" type="slidenum">
              <a:rPr lang="en-US" smtClean="0"/>
              <a:t>4</a:t>
            </a:fld>
            <a:endParaRPr lang="en-US"/>
          </a:p>
        </p:txBody>
      </p:sp>
    </p:spTree>
    <p:extLst>
      <p:ext uri="{BB962C8B-B14F-4D97-AF65-F5344CB8AC3E}">
        <p14:creationId xmlns:p14="http://schemas.microsoft.com/office/powerpoint/2010/main" val="3290824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Our journey began with the task of creating a relational database for a conceptual grocery store named Whole-ER Foods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store, despite its noble commitment to eco-friendliness and health-oriented products, found itself grappling with the challenge of maintaining its foothold in the competitive market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allure of Whole-ER Foods' product range was undeniable, yet the store encountered significant hurdles in fulfilling the demand from its customer base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Traditionally, Whole-ER Foods replenished its inventory on a weekly basis, every Friday, sourcing products in bulk from a dedicated supplier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store's inventory management was initially orchestrated through Microsoft Excel, a method that soon proved inadequate for their growing needs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crux of our project was to facilitate Whole-ER Foods' transition towards a more sophisticated relational database system</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strategic move was aimed at refining their inventory management processes, thereby better aligning with consumer expectations—a challenge not unique to Whole-ER Foods but prevalent across the grocery retail sector</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we delved into the development phase, we decided to narrow our focus to key areas: product inventory, shipments, transactions, and customer interactions. This decision was pivotal in managing the project's scope effectively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populate our database with realistic data, we worked on gathering fictional yet plausible information</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involved simulating store audits, analyzing warehouse receipts, scrutinizing invoices, reviewing point-of-sale (POS) data, and examining purchase orders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 categories we concentrated on included an array of essential elements such as products, vendors, orders, and transactions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meticulous approach was instrumental in ensuring the database's relevance and utility for hypothetical scenarios akin to those faced by Whole-ER Foods</a:t>
            </a:r>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252490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effectively manage the data relationships among various entities, we constructed both conceptual and logical models for efficient data storage and retrieval, which you can see on the following slide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facilitate data population and analysis, we utilized Azure Data Studio in conjunction with Microsoft SQL Server to establish tables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Furthermore, we implemented relationships between the database tables to ensure data integrity and consistency</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leveraging Azure Data Studio and Microsoft SQL Server, we were able to optimize inventory control, streamline data retrieval, and maintain accurate inventory records</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6</a:t>
            </a:fld>
            <a:endParaRPr lang="en-US"/>
          </a:p>
        </p:txBody>
      </p:sp>
    </p:spTree>
    <p:extLst>
      <p:ext uri="{BB962C8B-B14F-4D97-AF65-F5344CB8AC3E}">
        <p14:creationId xmlns:p14="http://schemas.microsoft.com/office/powerpoint/2010/main" val="2552615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Figure 1 illustrates the logical framework we've crafted to orchestrate the intricate web of data associations between various entities within our system</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In this model, you'll notice that we've established primary keys as the pillars of our database architecture</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keys are symbolized by arrows, signifying the pathways that interlink our tables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To navigate through this structured data landscape, one would utilize these primary keys as conduits</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For instance, if you wish to move from the 'Address' table to the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Vendor_Product</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table, you would start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address_id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proceed to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vendor_address_id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culminate at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vendor_id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a:t>
            </a:r>
          </a:p>
          <a:p>
            <a:pPr marL="1143000" indent="-1143000">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approach ensures a seamless and coherent flow of information across our database, enabling us to maintain data integrity and facilitate efficient data retrieval</a:t>
            </a:r>
            <a:endParaRPr lang="en-US" sz="9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C9CC7F-D7FD-7142-9894-9CD0A54CFBFA}" type="slidenum">
              <a:rPr lang="en-US" smtClean="0"/>
              <a:t>7</a:t>
            </a:fld>
            <a:endParaRPr lang="en-US"/>
          </a:p>
        </p:txBody>
      </p:sp>
    </p:spTree>
    <p:extLst>
      <p:ext uri="{BB962C8B-B14F-4D97-AF65-F5344CB8AC3E}">
        <p14:creationId xmlns:p14="http://schemas.microsoft.com/office/powerpoint/2010/main" val="33165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As you can see in Figure 2, we have developed a relational database tailored to needs of Whole-ER Foods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figure illustrates the implementation of stored procedures that efficiently fetch and display essential product details such as names, prices, quantities, and their respective IDs and categories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database design includes a convenient search feature, allowing us to quickly locate products by their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product_id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and </a:t>
            </a:r>
            <a:r>
              <a:rPr lang="en-US" sz="9600" b="0" i="0" u="none" strike="noStrike" dirty="0" err="1">
                <a:solidFill>
                  <a:srgbClr val="E8E8E6"/>
                </a:solidFill>
                <a:effectLst/>
                <a:latin typeface="Times New Roman" panose="02020603050405020304" pitchFamily="18" charset="0"/>
                <a:cs typeface="Times New Roman" panose="02020603050405020304" pitchFamily="18" charset="0"/>
              </a:rPr>
              <a:t>product_category_id</a:t>
            </a:r>
            <a:r>
              <a:rPr lang="en-US" sz="9600" b="0" i="0" u="none" strike="noStrike" dirty="0">
                <a:solidFill>
                  <a:srgbClr val="E8E8E6"/>
                </a:solidFill>
                <a:effectLst/>
                <a:latin typeface="Times New Roman" panose="02020603050405020304" pitchFamily="18" charset="0"/>
                <a:cs typeface="Times New Roman" panose="02020603050405020304" pitchFamily="18" charset="0"/>
              </a:rPr>
              <a:t>, streamlining their inventory management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These carefully chosen data fields are key for Whole-ER Foods, providing valuable insights into their stock levels and product availability to ensure they consistently meet their customers' expectations</a:t>
            </a:r>
          </a:p>
        </p:txBody>
      </p:sp>
      <p:sp>
        <p:nvSpPr>
          <p:cNvPr id="4" name="Slide Number Placeholder 3"/>
          <p:cNvSpPr>
            <a:spLocks noGrp="1"/>
          </p:cNvSpPr>
          <p:nvPr>
            <p:ph type="sldNum" sz="quarter" idx="5"/>
          </p:nvPr>
        </p:nvSpPr>
        <p:spPr/>
        <p:txBody>
          <a:bodyPr/>
          <a:lstStyle/>
          <a:p>
            <a:fld id="{9AC9CC7F-D7FD-7142-9894-9CD0A54CFBFA}" type="slidenum">
              <a:rPr lang="en-US" smtClean="0"/>
              <a:t>8</a:t>
            </a:fld>
            <a:endParaRPr lang="en-US"/>
          </a:p>
        </p:txBody>
      </p:sp>
    </p:spTree>
    <p:extLst>
      <p:ext uri="{BB962C8B-B14F-4D97-AF65-F5344CB8AC3E}">
        <p14:creationId xmlns:p14="http://schemas.microsoft.com/office/powerpoint/2010/main" val="2675165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This project was a deep dive into the world of relational databases, designed to mirror the complex issues faced by grocery retailers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It was an invaluable experience, teaching me how to design and implement solutions for real-world business problems</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The journey from using basic Excel for inventory management to SQL for a relational database was transformative. It taught me the intricacies of managing inventory and understanding consumer demand, skills crucial for anyone in the retail industry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Throughout this project, I refined my ability to create data models, a fundamental step in managing the relationships between different data entities. Using tools like Azure Data Studio and Microsoft SQL Server, I was able to bring these models to life and lay a solid foundation for the database</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Learning to create stored procedures was another highlight that improved my data analysis skills. This ability to efficiently retrieve and analyze data is something I now consider an essential tool in my skillset</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Beyond the technical skills, this project prepared me for future challenges in data administration, giving me a comprehensive understanding of the field</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By handling data collection, storage, and retrieval using advanced technologies, the project not only achieved its goals but also marked a significant step forward from the initial Excel-based approach</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Focusing on a fictional grocery retailer, Whole-ER Foods, the project provided practical insights into enhancing inventory management and meeting customer demands, using a data-driven approach</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Implementing search functionality based on product identifiers was a practical solution that improved Whole-ER Foods' ability to manage stock levels and product availability efficiently</a:t>
            </a:r>
          </a:p>
          <a:p>
            <a:pPr marL="1143000" indent="-1143000" algn="l">
              <a:buFont typeface="Arial" panose="020B0604020202020204" pitchFamily="34" charset="0"/>
              <a:buChar char="•"/>
            </a:pPr>
            <a:r>
              <a:rPr lang="en-US" sz="9600" b="0" i="0" u="none" strike="noStrike" dirty="0">
                <a:solidFill>
                  <a:srgbClr val="E8E8E6"/>
                </a:solidFill>
                <a:effectLst/>
                <a:latin typeface="Times New Roman" panose="02020603050405020304" pitchFamily="18" charset="0"/>
                <a:cs typeface="Times New Roman" panose="02020603050405020304" pitchFamily="18" charset="0"/>
              </a:rPr>
              <a:t>A key principle of this project was the ethical use of data. By choosing to work with fictional data, we navigated important ethical considerations, ensuring fairness, transparency, and privacy were maintained, highlighting the importance of ethical decision-making in data use</a:t>
            </a:r>
          </a:p>
        </p:txBody>
      </p:sp>
      <p:sp>
        <p:nvSpPr>
          <p:cNvPr id="4" name="Slide Number Placeholder 3"/>
          <p:cNvSpPr>
            <a:spLocks noGrp="1"/>
          </p:cNvSpPr>
          <p:nvPr>
            <p:ph type="sldNum" sz="quarter" idx="5"/>
          </p:nvPr>
        </p:nvSpPr>
        <p:spPr/>
        <p:txBody>
          <a:bodyPr/>
          <a:lstStyle/>
          <a:p>
            <a:fld id="{9AC9CC7F-D7FD-7142-9894-9CD0A54CFBFA}" type="slidenum">
              <a:rPr lang="en-US" smtClean="0"/>
              <a:t>9</a:t>
            </a:fld>
            <a:endParaRPr lang="en-US"/>
          </a:p>
        </p:txBody>
      </p:sp>
    </p:spTree>
    <p:extLst>
      <p:ext uri="{BB962C8B-B14F-4D97-AF65-F5344CB8AC3E}">
        <p14:creationId xmlns:p14="http://schemas.microsoft.com/office/powerpoint/2010/main" val="2759023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pic>
        <p:nvPicPr>
          <p:cNvPr id="5" name="Picture 4">
            <a:extLst>
              <a:ext uri="{FF2B5EF4-FFF2-40B4-BE49-F238E27FC236}">
                <a16:creationId xmlns:a16="http://schemas.microsoft.com/office/drawing/2014/main" id="{0CC37F1B-5402-D24E-BDD9-19744A2730F5}"/>
              </a:ext>
            </a:extLst>
          </p:cNvPr>
          <p:cNvPicPr>
            <a:picLocks noChangeAspect="1"/>
          </p:cNvPicPr>
          <p:nvPr userDrawn="1"/>
        </p:nvPicPr>
        <p:blipFill>
          <a:blip r:embed="rId3"/>
          <a:stretch>
            <a:fillRect/>
          </a:stretch>
        </p:blipFill>
        <p:spPr>
          <a:xfrm>
            <a:off x="740666" y="457200"/>
            <a:ext cx="1772597" cy="522140"/>
          </a:xfrm>
          <a:prstGeom prst="rect">
            <a:avLst/>
          </a:prstGeom>
        </p:spPr>
      </p:pic>
    </p:spTree>
    <p:extLst>
      <p:ext uri="{BB962C8B-B14F-4D97-AF65-F5344CB8AC3E}">
        <p14:creationId xmlns:p14="http://schemas.microsoft.com/office/powerpoint/2010/main" val="3842758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6" name="Media Placeholder 5">
            <a:extLst>
              <a:ext uri="{FF2B5EF4-FFF2-40B4-BE49-F238E27FC236}">
                <a16:creationId xmlns:a16="http://schemas.microsoft.com/office/drawing/2014/main" id="{1A0E5592-B147-6B40-9412-1EE667F6FFA4}"/>
              </a:ext>
            </a:extLst>
          </p:cNvPr>
          <p:cNvSpPr>
            <a:spLocks noGrp="1"/>
          </p:cNvSpPr>
          <p:nvPr>
            <p:ph type="media" sz="quarter" idx="11" hasCustomPrompt="1"/>
          </p:nvPr>
        </p:nvSpPr>
        <p:spPr>
          <a:xfrm>
            <a:off x="0" y="2070100"/>
            <a:ext cx="12192000" cy="4787900"/>
          </a:xfrm>
        </p:spPr>
        <p:txBody>
          <a:bodyPr/>
          <a:lstStyle>
            <a:lvl1pPr marL="0" indent="0">
              <a:buNone/>
              <a:defRPr/>
            </a:lvl1pPr>
          </a:lstStyle>
          <a:p>
            <a:r>
              <a:rPr lang="en-US" dirty="0"/>
              <a:t>Video</a:t>
            </a:r>
          </a:p>
        </p:txBody>
      </p:sp>
    </p:spTree>
    <p:extLst>
      <p:ext uri="{BB962C8B-B14F-4D97-AF65-F5344CB8AC3E}">
        <p14:creationId xmlns:p14="http://schemas.microsoft.com/office/powerpoint/2010/main" val="3519577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100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67040620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2268176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1710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875742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6" name="Picture 5">
            <a:extLst>
              <a:ext uri="{FF2B5EF4-FFF2-40B4-BE49-F238E27FC236}">
                <a16:creationId xmlns:a16="http://schemas.microsoft.com/office/drawing/2014/main" id="{AFD267C1-830B-3449-B4CF-BBA6467AC054}"/>
              </a:ext>
            </a:extLst>
          </p:cNvPr>
          <p:cNvPicPr>
            <a:picLocks noChangeAspect="1"/>
          </p:cNvPicPr>
          <p:nvPr userDrawn="1"/>
        </p:nvPicPr>
        <p:blipFill>
          <a:blip r:embed="rId2"/>
          <a:stretch>
            <a:fillRect/>
          </a:stretch>
        </p:blipFill>
        <p:spPr>
          <a:xfrm>
            <a:off x="705685" y="365761"/>
            <a:ext cx="1753640" cy="516556"/>
          </a:xfrm>
          <a:prstGeom prst="rect">
            <a:avLst/>
          </a:prstGeom>
        </p:spPr>
      </p:pic>
    </p:spTree>
    <p:extLst>
      <p:ext uri="{BB962C8B-B14F-4D97-AF65-F5344CB8AC3E}">
        <p14:creationId xmlns:p14="http://schemas.microsoft.com/office/powerpoint/2010/main" val="306598615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8310154D-A78A-1740-BC72-1A1F5F97CF34}"/>
              </a:ext>
            </a:extLst>
          </p:cNvPr>
          <p:cNvPicPr>
            <a:picLocks noChangeAspect="1"/>
          </p:cNvPicPr>
          <p:nvPr userDrawn="1"/>
        </p:nvPicPr>
        <p:blipFill>
          <a:blip r:embed="rId3"/>
          <a:stretch>
            <a:fillRect/>
          </a:stretch>
        </p:blipFill>
        <p:spPr>
          <a:xfrm>
            <a:off x="740664" y="466345"/>
            <a:ext cx="1949922" cy="576392"/>
          </a:xfrm>
          <a:prstGeom prst="rect">
            <a:avLst/>
          </a:prstGeom>
        </p:spPr>
      </p:pic>
    </p:spTree>
    <p:extLst>
      <p:ext uri="{BB962C8B-B14F-4D97-AF65-F5344CB8AC3E}">
        <p14:creationId xmlns:p14="http://schemas.microsoft.com/office/powerpoint/2010/main" val="26931433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B4BF8101-4B05-9547-8CD0-118486206079}"/>
              </a:ext>
            </a:extLst>
          </p:cNvPr>
          <p:cNvPicPr>
            <a:picLocks noChangeAspect="1"/>
          </p:cNvPicPr>
          <p:nvPr userDrawn="1"/>
        </p:nvPicPr>
        <p:blipFill>
          <a:blip r:embed="rId2"/>
          <a:stretch>
            <a:fillRect/>
          </a:stretch>
        </p:blipFill>
        <p:spPr>
          <a:xfrm>
            <a:off x="457201" y="457201"/>
            <a:ext cx="1673326" cy="494631"/>
          </a:xfrm>
          <a:prstGeom prst="rect">
            <a:avLst/>
          </a:prstGeom>
        </p:spPr>
      </p:pic>
    </p:spTree>
    <p:extLst>
      <p:ext uri="{BB962C8B-B14F-4D97-AF65-F5344CB8AC3E}">
        <p14:creationId xmlns:p14="http://schemas.microsoft.com/office/powerpoint/2010/main" val="240137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9C9FE207-4E46-6A43-82A4-39959F3B3A17}"/>
              </a:ext>
            </a:extLst>
          </p:cNvPr>
          <p:cNvPicPr>
            <a:picLocks noChangeAspect="1"/>
          </p:cNvPicPr>
          <p:nvPr userDrawn="1"/>
        </p:nvPicPr>
        <p:blipFill>
          <a:blip r:embed="rId3"/>
          <a:stretch>
            <a:fillRect/>
          </a:stretch>
        </p:blipFill>
        <p:spPr>
          <a:xfrm>
            <a:off x="740665" y="468660"/>
            <a:ext cx="1930762" cy="568729"/>
          </a:xfrm>
          <a:prstGeom prst="rect">
            <a:avLst/>
          </a:prstGeom>
        </p:spPr>
      </p:pic>
    </p:spTree>
    <p:extLst>
      <p:ext uri="{BB962C8B-B14F-4D97-AF65-F5344CB8AC3E}">
        <p14:creationId xmlns:p14="http://schemas.microsoft.com/office/powerpoint/2010/main" val="361153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6">
            <a:extLst>
              <a:ext uri="{FF2B5EF4-FFF2-40B4-BE49-F238E27FC236}">
                <a16:creationId xmlns:a16="http://schemas.microsoft.com/office/drawing/2014/main" id="{873C3547-61F4-A747-BE77-DA247C853A37}"/>
              </a:ext>
            </a:extLst>
          </p:cNvPr>
          <p:cNvPicPr>
            <a:picLocks noChangeAspect="1"/>
          </p:cNvPicPr>
          <p:nvPr userDrawn="1"/>
        </p:nvPicPr>
        <p:blipFill>
          <a:blip r:embed="rId2"/>
          <a:stretch>
            <a:fillRect/>
          </a:stretch>
        </p:blipFill>
        <p:spPr>
          <a:xfrm>
            <a:off x="457202" y="457201"/>
            <a:ext cx="1661057" cy="489283"/>
          </a:xfrm>
          <a:prstGeom prst="rect">
            <a:avLst/>
          </a:prstGeom>
        </p:spPr>
      </p:pic>
    </p:spTree>
    <p:extLst>
      <p:ext uri="{BB962C8B-B14F-4D97-AF65-F5344CB8AC3E}">
        <p14:creationId xmlns:p14="http://schemas.microsoft.com/office/powerpoint/2010/main" val="569864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F493BC3E-42A7-E043-A02B-8A290153BD44}"/>
              </a:ext>
            </a:extLst>
          </p:cNvPr>
          <p:cNvSpPr>
            <a:spLocks noGrp="1"/>
          </p:cNvSpPr>
          <p:nvPr>
            <p:ph sz="half" idx="2"/>
          </p:nvPr>
        </p:nvSpPr>
        <p:spPr>
          <a:xfrm>
            <a:off x="835153" y="1828800"/>
            <a:ext cx="5157786"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7" name="Content Placeholder 3">
            <a:extLst>
              <a:ext uri="{FF2B5EF4-FFF2-40B4-BE49-F238E27FC236}">
                <a16:creationId xmlns:a16="http://schemas.microsoft.com/office/drawing/2014/main" id="{F22B79DF-FC89-3247-91C1-A0FE522BFE71}"/>
              </a:ext>
            </a:extLst>
          </p:cNvPr>
          <p:cNvSpPr>
            <a:spLocks noGrp="1"/>
          </p:cNvSpPr>
          <p:nvPr>
            <p:ph sz="half" idx="11"/>
          </p:nvPr>
        </p:nvSpPr>
        <p:spPr>
          <a:xfrm>
            <a:off x="6199063" y="1828800"/>
            <a:ext cx="5157787" cy="4389120"/>
          </a:xfrm>
          <a:prstGeom prst="rect">
            <a:avLst/>
          </a:prstGeom>
        </p:spPr>
        <p:txBody>
          <a:bodyPr>
            <a:normAutofit/>
          </a:bodyPr>
          <a:lstStyle>
            <a:lvl1pPr marL="0" indent="0">
              <a:buNone/>
              <a:defRPr sz="2400"/>
            </a:lvl1pPr>
            <a:lvl2pPr>
              <a:defRPr sz="2000"/>
            </a:lvl2pPr>
            <a:lvl3pPr>
              <a:defRPr sz="2000"/>
            </a:lvl3pPr>
            <a:lvl4pPr>
              <a:defRPr sz="1800"/>
            </a:lvl4pPr>
            <a:lvl5pPr>
              <a:defRPr sz="1800"/>
            </a:lvl5pPr>
          </a:lstStyle>
          <a:p>
            <a:pPr lvl="0"/>
            <a:endParaRPr lang="en-US" dirty="0"/>
          </a:p>
        </p:txBody>
      </p:sp>
      <p:sp>
        <p:nvSpPr>
          <p:cNvPr id="3" name="Title 2">
            <a:extLst>
              <a:ext uri="{FF2B5EF4-FFF2-40B4-BE49-F238E27FC236}">
                <a16:creationId xmlns:a16="http://schemas.microsoft.com/office/drawing/2014/main" id="{9BB223E2-4381-D047-9766-B9C2C5A2084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33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8" r:id="rId3"/>
    <p:sldLayoutId id="2147483671" r:id="rId4"/>
    <p:sldLayoutId id="2147483650" r:id="rId5"/>
    <p:sldLayoutId id="2147483652" r:id="rId6"/>
    <p:sldLayoutId id="2147483653" r:id="rId7"/>
    <p:sldLayoutId id="2147483672" r:id="rId8"/>
    <p:sldLayoutId id="2147483674" r:id="rId9"/>
    <p:sldLayoutId id="2147483655" r:id="rId10"/>
    <p:sldLayoutId id="2147483675" r:id="rId11"/>
    <p:sldLayoutId id="2147483654" r:id="rId12"/>
    <p:sldLayoutId id="2147483673" r:id="rId13"/>
    <p:sldLayoutId id="2147483658" r:id="rId14"/>
    <p:sldLayoutId id="2147483657" r:id="rId15"/>
    <p:sldLayoutId id="2147483662" r:id="rId16"/>
    <p:sldLayoutId id="2147483663" r:id="rId17"/>
    <p:sldLayoutId id="2147483656" r:id="rId18"/>
    <p:sldLayoutId id="2147483660" r:id="rId19"/>
    <p:sldLayoutId id="214748366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https://lh7-us.googleusercontent.com/_R3hcPBuya1pwWEiUx5dB5Hu1cE51GKgfALDEjRhWv3t_Dko_ZBEM8OEyM0W3KR3GzXXgqXH_Q59r5Z1FSwyjWRa-gDpQl5rEh0SCZ90CfFPDdK5dhkeQgZ2ZVWlIKKdG_gFJYDs8sU-wkJqYyP3xm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https://lh7-us.googleusercontent.com/H5NwsBpgQljoWuKMqmSa0qtS2N-sfoCqtgDGOsDZocxj2TsU0nSjsNo-qTAp-paeyRSlKL9hszOLJ11X-bDIeaEliTPTr1nJZsdd_3QZa7oUocCN2jZpqJY3y23FVI9JZlhfHdTuqITIqr7NVoJ07mE" TargetMode="External"/><Relationship Id="rId5" Type="http://schemas.openxmlformats.org/officeDocument/2006/relationships/image" Target="../media/image16.png"/><Relationship Id="rId4" Type="http://schemas.openxmlformats.org/officeDocument/2006/relationships/image" Target="https://lh7-us.googleusercontent.com/gamCitZ4ytH8ZQ5XBy8_apn5VNeRFvCyldzHrRXyyhB8nij3ElF7CClAa5ALLJ5c7M92YAxk44uIaXnb0b7ljEYYceSNCvvCM-fgAsD4MSytX-UnVXWYRbVu9FhG3qbb2sRgYmWXN8oP38w7tjopfs4"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hyperlink" Target="https://www.linkedin.com/in/blessy-thomas-bthomasca24/" TargetMode="External"/><Relationship Id="rId4" Type="http://schemas.openxmlformats.org/officeDocument/2006/relationships/hyperlink" Target="https://github.com/bthoma16/IST-782-Applied-Data-Science-Portfoli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https://lh7-us.googleusercontent.com/g7Fdo50BzDPumFmYyMs8qQp3i6NLAPNdlgyy2Vo1kPeAwUiHttozFAu4JBOUumRzN14TLKH-JWGvQwCT9gV8LIxs-pY46DhWewgYTktDLRVrqp2W5yc8gfeiurwWbgG0ewrF7H-CwkqPFBg3wV2hyJ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0BD13-5195-3985-C00D-9C031E0CCFCA}"/>
              </a:ext>
            </a:extLst>
          </p:cNvPr>
          <p:cNvSpPr>
            <a:spLocks noGrp="1"/>
          </p:cNvSpPr>
          <p:nvPr>
            <p:ph type="ctrTitle"/>
          </p:nvPr>
        </p:nvSpPr>
        <p:spPr>
          <a:xfrm>
            <a:off x="319548" y="1931865"/>
            <a:ext cx="4527755" cy="2387600"/>
          </a:xfrm>
        </p:spPr>
        <p:txBody>
          <a:bodyPr>
            <a:noAutofit/>
          </a:bodyPr>
          <a:lstStyle/>
          <a:p>
            <a:r>
              <a:rPr lang="en-US" sz="3300" dirty="0"/>
              <a:t>Master of Science in Applied Data Science</a:t>
            </a:r>
            <a:br>
              <a:rPr lang="en-US" sz="3300" dirty="0"/>
            </a:br>
            <a:br>
              <a:rPr lang="en-US" sz="3300" dirty="0"/>
            </a:br>
            <a:r>
              <a:rPr lang="en-US" sz="3300" dirty="0"/>
              <a:t>Portfolio Milestone</a:t>
            </a:r>
            <a:br>
              <a:rPr lang="en-US" sz="3300" dirty="0"/>
            </a:br>
            <a:r>
              <a:rPr lang="en-US" sz="3300" dirty="0"/>
              <a:t>Spring 2024</a:t>
            </a:r>
          </a:p>
        </p:txBody>
      </p:sp>
      <p:sp>
        <p:nvSpPr>
          <p:cNvPr id="3" name="Subtitle 2">
            <a:extLst>
              <a:ext uri="{FF2B5EF4-FFF2-40B4-BE49-F238E27FC236}">
                <a16:creationId xmlns:a16="http://schemas.microsoft.com/office/drawing/2014/main" id="{BCB0C4F4-2A09-16D3-6150-129EDF5EFE0F}"/>
              </a:ext>
            </a:extLst>
          </p:cNvPr>
          <p:cNvSpPr>
            <a:spLocks noGrp="1"/>
          </p:cNvSpPr>
          <p:nvPr>
            <p:ph type="subTitle" idx="1"/>
          </p:nvPr>
        </p:nvSpPr>
        <p:spPr>
          <a:xfrm>
            <a:off x="319548" y="5142968"/>
            <a:ext cx="4390103" cy="1039761"/>
          </a:xfrm>
        </p:spPr>
        <p:txBody>
          <a:bodyPr>
            <a:normAutofit fontScale="85000" lnSpcReduction="20000"/>
          </a:bodyPr>
          <a:lstStyle/>
          <a:p>
            <a:r>
              <a:rPr lang="en-US" dirty="0"/>
              <a:t>Blessy A. Thomas</a:t>
            </a:r>
          </a:p>
          <a:p>
            <a:r>
              <a:rPr lang="en-US" dirty="0"/>
              <a:t>SUID#: 520121045</a:t>
            </a:r>
          </a:p>
          <a:p>
            <a:r>
              <a:rPr lang="en-US" dirty="0"/>
              <a:t>Bthoma16@syr.edu</a:t>
            </a:r>
          </a:p>
        </p:txBody>
      </p:sp>
      <p:sp>
        <p:nvSpPr>
          <p:cNvPr id="5" name="Rectangle 4">
            <a:extLst>
              <a:ext uri="{FF2B5EF4-FFF2-40B4-BE49-F238E27FC236}">
                <a16:creationId xmlns:a16="http://schemas.microsoft.com/office/drawing/2014/main" id="{CE7C73BE-F5BD-018D-93AF-EF6E87AD78FA}"/>
              </a:ext>
            </a:extLst>
          </p:cNvPr>
          <p:cNvSpPr/>
          <p:nvPr/>
        </p:nvSpPr>
        <p:spPr>
          <a:xfrm>
            <a:off x="319548" y="436833"/>
            <a:ext cx="3045952" cy="9010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DB92FC9-1D77-7EC6-0434-F6C2AA08F2BD}"/>
              </a:ext>
            </a:extLst>
          </p:cNvPr>
          <p:cNvPicPr>
            <a:picLocks noChangeAspect="1"/>
          </p:cNvPicPr>
          <p:nvPr/>
        </p:nvPicPr>
        <p:blipFill>
          <a:blip r:embed="rId3"/>
          <a:stretch>
            <a:fillRect/>
          </a:stretch>
        </p:blipFill>
        <p:spPr>
          <a:xfrm>
            <a:off x="456514" y="675270"/>
            <a:ext cx="2698503" cy="433093"/>
          </a:xfrm>
          <a:prstGeom prst="rect">
            <a:avLst/>
          </a:prstGeom>
        </p:spPr>
      </p:pic>
      <p:pic>
        <p:nvPicPr>
          <p:cNvPr id="10" name="Picture Placeholder 3" descr="Aerial photo of campus buildings: Crouse, Maxwell, Eggers, and Tolley. The photo is taken in the fall. Trees are turning into yellows and browns in the background. " title="Syracuse University Campus">
            <a:extLst>
              <a:ext uri="{FF2B5EF4-FFF2-40B4-BE49-F238E27FC236}">
                <a16:creationId xmlns:a16="http://schemas.microsoft.com/office/drawing/2014/main" id="{D88ABB50-D1C6-2E5C-A5A3-0475E77E9F9C}"/>
              </a:ext>
            </a:extLst>
          </p:cNvPr>
          <p:cNvPicPr>
            <a:picLocks noGrp="1" noChangeAspect="1"/>
          </p:cNvPicPr>
          <p:nvPr>
            <p:ph type="pic" sz="quarter" idx="10"/>
          </p:nvPr>
        </p:nvPicPr>
        <p:blipFill rotWithShape="1">
          <a:blip r:embed="rId4" cstate="hqprint">
            <a:extLst>
              <a:ext uri="{28A0092B-C50C-407E-A947-70E740481C1C}">
                <a14:useLocalDpi xmlns:a14="http://schemas.microsoft.com/office/drawing/2010/main"/>
              </a:ext>
            </a:extLst>
          </a:blip>
          <a:srcRect t="8" b="8"/>
          <a:stretch/>
        </p:blipFill>
        <p:spPr/>
      </p:pic>
      <p:sp>
        <p:nvSpPr>
          <p:cNvPr id="12" name="Rectangle 11">
            <a:extLst>
              <a:ext uri="{FF2B5EF4-FFF2-40B4-BE49-F238E27FC236}">
                <a16:creationId xmlns:a16="http://schemas.microsoft.com/office/drawing/2014/main" id="{A673C807-E7F8-9B77-14B2-3B1E5D2715C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9F3557F-B77D-A478-6E56-600744820B5A}"/>
              </a:ext>
            </a:extLst>
          </p:cNvPr>
          <p:cNvCxnSpPr/>
          <p:nvPr/>
        </p:nvCxnSpPr>
        <p:spPr>
          <a:xfrm>
            <a:off x="502920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43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707:</a:t>
            </a:r>
            <a:br>
              <a:rPr lang="en-US" sz="4000" dirty="0"/>
            </a:br>
            <a:r>
              <a:rPr lang="en-US" sz="4000" dirty="0"/>
              <a:t>Applied Machine Learning</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Student grade prediction</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a:blip r:embed="rId4"/>
          <a:srcRect/>
          <a:stretch/>
        </p:blipFill>
        <p:spPr>
          <a:xfrm>
            <a:off x="6492240" y="579118"/>
            <a:ext cx="5699760" cy="5699760"/>
          </a:xfrm>
          <a:prstGeom prst="rect">
            <a:avLst/>
          </a:prstGeom>
        </p:spPr>
      </p:pic>
      <p:sp>
        <p:nvSpPr>
          <p:cNvPr id="24" name="Rectangle 23">
            <a:extLst>
              <a:ext uri="{FF2B5EF4-FFF2-40B4-BE49-F238E27FC236}">
                <a16:creationId xmlns:a16="http://schemas.microsoft.com/office/drawing/2014/main" id="{63D382A7-2EDA-29C1-2EBD-4DA4E650BEF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9F717C28-E98D-E823-E45A-039CC94D24A5}"/>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93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Machine Learning Application</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A</a:t>
            </a:r>
            <a:r>
              <a:rPr lang="en-US" sz="1500" b="0" i="0" u="none" strike="noStrike" dirty="0">
                <a:solidFill>
                  <a:schemeClr val="bg1"/>
                </a:solidFill>
                <a:effectLst/>
                <a:latin typeface="+mn-lt"/>
              </a:rPr>
              <a:t>pplying machine learning techniques to analyze Kaggle data and identify at-risk high school students requiring academic support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Utilizing RStudio and algorithms to predict and classify students based on data patterns and indicators of support needs that contribute to student failures for proactive intervention</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707: Applied Machine Learning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Data-Driven Solutions</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Implemented </a:t>
            </a:r>
            <a:r>
              <a:rPr lang="en-US" sz="1500" dirty="0">
                <a:solidFill>
                  <a:schemeClr val="bg1"/>
                </a:solidFill>
                <a:latin typeface="+mn-lt"/>
              </a:rPr>
              <a:t>machine learning </a:t>
            </a:r>
            <a:r>
              <a:rPr lang="en-US" sz="1500" b="0" i="0" u="none" strike="noStrike" dirty="0">
                <a:solidFill>
                  <a:schemeClr val="bg1"/>
                </a:solidFill>
                <a:effectLst/>
                <a:latin typeface="+mn-lt"/>
              </a:rPr>
              <a:t>techniques to tailor recommendations and provide insights for improvement</a:t>
            </a:r>
            <a:endParaRPr lang="en-US" sz="1500" dirty="0">
              <a:solidFill>
                <a:schemeClr val="bg1"/>
              </a:solidFill>
              <a:latin typeface="+mn-lt"/>
            </a:endParaRPr>
          </a:p>
        </p:txBody>
      </p:sp>
      <p:sp>
        <p:nvSpPr>
          <p:cNvPr id="14" name="Rectangle 13">
            <a:extLst>
              <a:ext uri="{FF2B5EF4-FFF2-40B4-BE49-F238E27FC236}">
                <a16:creationId xmlns:a16="http://schemas.microsoft.com/office/drawing/2014/main" id="{B680D2CD-982F-552B-9682-4D185F0D2AF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07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42465"/>
            <a:ext cx="10515600" cy="474153"/>
          </a:xfrm>
        </p:spPr>
        <p:txBody>
          <a:bodyPr>
            <a:normAutofit/>
          </a:bodyPr>
          <a:lstStyle/>
          <a:p>
            <a:r>
              <a:rPr lang="en-US" sz="2100" dirty="0"/>
              <a:t>Applied Data Analysis Techniques</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25698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Accuracy and Precision</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56468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Insights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0947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Utilized decision tree, logistic regression, SVM, and random forests, etc. in data analysis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79748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Focused on enhancing model accuracy and precision in predictions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02855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Tailored recommendations for schools based on the insights derived from the machine learning models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Machine Learning Techniques and Models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AB8018E5-1B6D-01EF-C0D0-3814119342F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26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651013" y="5872751"/>
            <a:ext cx="10889974" cy="719454"/>
          </a:xfrm>
        </p:spPr>
        <p:txBody>
          <a:bodyPr>
            <a:normAutofit/>
          </a:bodyPr>
          <a:lstStyle/>
          <a:p>
            <a:pPr algn="ctr"/>
            <a:r>
              <a:rPr lang="en-US" dirty="0"/>
              <a:t>Figure 3: Decrease in Grades as the Academic Year Progressed (EDA)</a:t>
            </a:r>
          </a:p>
        </p:txBody>
      </p:sp>
      <p:pic>
        <p:nvPicPr>
          <p:cNvPr id="5" name="Picture 2">
            <a:extLst>
              <a:ext uri="{FF2B5EF4-FFF2-40B4-BE49-F238E27FC236}">
                <a16:creationId xmlns:a16="http://schemas.microsoft.com/office/drawing/2014/main" id="{3E2AAA6E-3E44-A0B6-84E6-A43CF6423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 t="1049" r="1222" b="1319"/>
          <a:stretch/>
        </p:blipFill>
        <p:spPr bwMode="auto">
          <a:xfrm>
            <a:off x="838200" y="1012142"/>
            <a:ext cx="10510084" cy="4251005"/>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C1943A7-BA47-B03B-B1DA-F8AC734F5877}"/>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251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4: Decision Tree Model</a:t>
            </a:r>
          </a:p>
        </p:txBody>
      </p:sp>
      <p:pic>
        <p:nvPicPr>
          <p:cNvPr id="5" name="Picture 4" descr="A diagram of a tree&#10;&#10;Description automatically generated">
            <a:extLst>
              <a:ext uri="{FF2B5EF4-FFF2-40B4-BE49-F238E27FC236}">
                <a16:creationId xmlns:a16="http://schemas.microsoft.com/office/drawing/2014/main" id="{3342A486-4EA5-7688-3411-70F0C33D25A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31639" y="568612"/>
            <a:ext cx="8728722"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9D86011-A6C3-4429-30D5-903FB7AAD19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42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4587213" cy="719454"/>
          </a:xfrm>
        </p:spPr>
        <p:txBody>
          <a:bodyPr>
            <a:normAutofit/>
          </a:bodyPr>
          <a:lstStyle/>
          <a:p>
            <a:pPr algn="ctr"/>
            <a:r>
              <a:rPr lang="en-US" dirty="0"/>
              <a:t>Figure 5: SVM Model</a:t>
            </a:r>
          </a:p>
        </p:txBody>
      </p:sp>
      <p:pic>
        <p:nvPicPr>
          <p:cNvPr id="16385" name="Picture 5" descr="A screenshot of a computer&#10;&#10;Description automatically generated">
            <a:extLst>
              <a:ext uri="{FF2B5EF4-FFF2-40B4-BE49-F238E27FC236}">
                <a16:creationId xmlns:a16="http://schemas.microsoft.com/office/drawing/2014/main" id="{4A998F1B-841C-B1F3-50F2-FE4EAC8ECC5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200" y="568612"/>
            <a:ext cx="4587213"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pic>
        <p:nvPicPr>
          <p:cNvPr id="16387" name="Picture 6" descr="A screenshot of a computer&#10;&#10;Description automatically generated">
            <a:extLst>
              <a:ext uri="{FF2B5EF4-FFF2-40B4-BE49-F238E27FC236}">
                <a16:creationId xmlns:a16="http://schemas.microsoft.com/office/drawing/2014/main" id="{985EDE99-D6AC-E50E-23E0-B1471DBC78B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766587" y="568612"/>
            <a:ext cx="4587213" cy="5024090"/>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CC5B04DA-D5BC-A038-1BF8-139D0AA57DA4}"/>
              </a:ext>
            </a:extLst>
          </p:cNvPr>
          <p:cNvSpPr txBox="1">
            <a:spLocks/>
          </p:cNvSpPr>
          <p:nvPr/>
        </p:nvSpPr>
        <p:spPr>
          <a:xfrm>
            <a:off x="6766587" y="6036946"/>
            <a:ext cx="49530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6: Random Forest Model</a:t>
            </a:r>
          </a:p>
        </p:txBody>
      </p:sp>
      <p:sp>
        <p:nvSpPr>
          <p:cNvPr id="8" name="Rectangle 7">
            <a:extLst>
              <a:ext uri="{FF2B5EF4-FFF2-40B4-BE49-F238E27FC236}">
                <a16:creationId xmlns:a16="http://schemas.microsoft.com/office/drawing/2014/main" id="{DD6C6265-CF61-9D25-C929-C7232FF6CB2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681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981299"/>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080748"/>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48304"/>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Students gain hands-on experience in the data science lifecycle through data collection, cleaning, analysis, and interpretation</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involves thorough model evaluation to assess the performance and effectiveness of machine learning algorithms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21248"/>
            <a:ext cx="10515600" cy="1033920"/>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Emphasis on ethical considerations in machine learning practices, ensuring fairness, transparency, and accountability in data-driven decision-making</a:t>
            </a:r>
          </a:p>
          <a:p>
            <a:pPr marL="285750" indent="-285750">
              <a:buFont typeface="Arial" panose="020B0604020202020204" pitchFamily="34" charset="0"/>
              <a:buChar char="•"/>
            </a:pPr>
            <a:r>
              <a:rPr lang="en-US" sz="1500" dirty="0">
                <a:solidFill>
                  <a:schemeClr val="bg1"/>
                </a:solidFill>
              </a:rPr>
              <a:t>Addressing biases and promoting responsible use of data in machine learning applications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1E836002-25D6-B97E-F3B4-476173AE42D5}"/>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36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652:</a:t>
            </a:r>
            <a:br>
              <a:rPr lang="en-US" sz="4000" dirty="0"/>
            </a:br>
            <a:r>
              <a:rPr lang="en-US" sz="4000" dirty="0"/>
              <a:t>Scripting for Data Analysis</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Analyzing company attrition</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rotWithShape="1">
          <a:blip r:embed="rId4"/>
          <a:srcRect l="10082" r="9902"/>
          <a:stretch/>
        </p:blipFill>
        <p:spPr>
          <a:xfrm>
            <a:off x="6492240" y="1567437"/>
            <a:ext cx="5699760" cy="3716497"/>
          </a:xfrm>
          <a:prstGeom prst="rect">
            <a:avLst/>
          </a:prstGeom>
        </p:spPr>
      </p:pic>
      <p:sp>
        <p:nvSpPr>
          <p:cNvPr id="4" name="Rectangle 3">
            <a:extLst>
              <a:ext uri="{FF2B5EF4-FFF2-40B4-BE49-F238E27FC236}">
                <a16:creationId xmlns:a16="http://schemas.microsoft.com/office/drawing/2014/main" id="{136EFC6A-6047-1A28-725B-BC91CF2FA99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C9613F1-C756-5593-B324-C70CB567D039}"/>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8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Employee Turnover Strategies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D</a:t>
            </a:r>
            <a:r>
              <a:rPr lang="en-US" sz="1500" b="0" i="0" u="none" strike="noStrike" dirty="0">
                <a:solidFill>
                  <a:schemeClr val="bg1"/>
                </a:solidFill>
                <a:effectLst/>
                <a:latin typeface="+mn-lt"/>
              </a:rPr>
              <a:t>emonstrating proficiency in Python scripting for data analysis on a Kaggle HR analytics dataset, emphasizing employee attrition as the main focus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Focused approach on devising effective strategies to mitigate employee turnover rates based on data-driven insights</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652: Scripting for Data Analysis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 Analysis Impact</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Emphasizing the importance of data analysis techniques in understanding patterns related to employee attrition as well as identifying key factors leading to employee attrition and making informed decisions to enhance employee retention and organizational performance</a:t>
            </a:r>
          </a:p>
        </p:txBody>
      </p:sp>
      <p:sp>
        <p:nvSpPr>
          <p:cNvPr id="5" name="Rectangle 4">
            <a:extLst>
              <a:ext uri="{FF2B5EF4-FFF2-40B4-BE49-F238E27FC236}">
                <a16:creationId xmlns:a16="http://schemas.microsoft.com/office/drawing/2014/main" id="{1F871DD2-743D-2D10-2D3F-21DB8AB1563A}"/>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3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491632"/>
            <a:ext cx="10515600" cy="474153"/>
          </a:xfrm>
        </p:spPr>
        <p:txBody>
          <a:bodyPr>
            <a:normAutofit/>
          </a:bodyPr>
          <a:lstStyle/>
          <a:p>
            <a:r>
              <a:rPr lang="en-US" sz="2100" dirty="0"/>
              <a:t>Attrition Rates by Age Group</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280614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Impact of Travel on Retention</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50900" y="411385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Retention of Top Performers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195863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Analysis of attrition rates categorized by different age groups within the organization</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334664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Evaluation of how travel requirements affect employee retention and job satisfaction</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50900" y="457771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Examination of strategies to retain high-performing employees and the correlation with business success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43793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Predictive Modeling and Insights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Text Placeholder 2">
            <a:extLst>
              <a:ext uri="{FF2B5EF4-FFF2-40B4-BE49-F238E27FC236}">
                <a16:creationId xmlns:a16="http://schemas.microsoft.com/office/drawing/2014/main" id="{433ACAC9-81CB-BB7F-D204-55CA3CA876C7}"/>
              </a:ext>
            </a:extLst>
          </p:cNvPr>
          <p:cNvSpPr txBox="1">
            <a:spLocks/>
          </p:cNvSpPr>
          <p:nvPr/>
        </p:nvSpPr>
        <p:spPr>
          <a:xfrm>
            <a:off x="850900" y="5297173"/>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Turnover Prediction</a:t>
            </a:r>
          </a:p>
        </p:txBody>
      </p:sp>
      <p:sp>
        <p:nvSpPr>
          <p:cNvPr id="7" name="Text Placeholder 2">
            <a:extLst>
              <a:ext uri="{FF2B5EF4-FFF2-40B4-BE49-F238E27FC236}">
                <a16:creationId xmlns:a16="http://schemas.microsoft.com/office/drawing/2014/main" id="{1C1F41E1-AFE1-24ED-3177-89AB0ADA14B9}"/>
              </a:ext>
            </a:extLst>
          </p:cNvPr>
          <p:cNvSpPr txBox="1">
            <a:spLocks/>
          </p:cNvSpPr>
          <p:nvPr/>
        </p:nvSpPr>
        <p:spPr>
          <a:xfrm>
            <a:off x="850900" y="5761038"/>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Creation of a predictive model for forecasting employee turnover</a:t>
            </a:r>
          </a:p>
        </p:txBody>
      </p:sp>
      <p:sp>
        <p:nvSpPr>
          <p:cNvPr id="14" name="Rectangle 13">
            <a:extLst>
              <a:ext uri="{FF2B5EF4-FFF2-40B4-BE49-F238E27FC236}">
                <a16:creationId xmlns:a16="http://schemas.microsoft.com/office/drawing/2014/main" id="{E17F6C95-BA0C-CE3F-BA86-61C2F7D62A76}"/>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9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495853"/>
            <a:ext cx="10515600" cy="719454"/>
          </a:xfrm>
        </p:spPr>
        <p:txBody>
          <a:bodyPr>
            <a:normAutofit/>
          </a:bodyPr>
          <a:lstStyle/>
          <a:p>
            <a:r>
              <a:rPr lang="en-US" sz="2100" dirty="0"/>
              <a:t>Academic Journey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2786449"/>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Project Significance</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540334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Personal Growth</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1962858"/>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Illustrates the transition from a biology background to data science and the impact of the program on professional growth</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326949"/>
            <a:ext cx="10515600" cy="194079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Emphasizes the importance of projects and courses in shaping skills and knowledge in data science</a:t>
            </a:r>
          </a:p>
          <a:p>
            <a:pPr marL="285750" indent="-285750">
              <a:buFont typeface="Arial" panose="020B0604020202020204" pitchFamily="34" charset="0"/>
              <a:buChar char="•"/>
            </a:pPr>
            <a:r>
              <a:rPr lang="en-US" sz="1500" dirty="0">
                <a:solidFill>
                  <a:schemeClr val="bg1"/>
                </a:solidFill>
              </a:rPr>
              <a:t>IST 659: Data Administration Concepts &amp; Management</a:t>
            </a:r>
          </a:p>
          <a:p>
            <a:pPr marL="285750" indent="-285750">
              <a:buFont typeface="Arial" panose="020B0604020202020204" pitchFamily="34" charset="0"/>
              <a:buChar char="•"/>
            </a:pPr>
            <a:r>
              <a:rPr lang="en-US" sz="1500" dirty="0">
                <a:solidFill>
                  <a:schemeClr val="bg1"/>
                </a:solidFill>
              </a:rPr>
              <a:t>IST 707: Applied Machine Learning</a:t>
            </a:r>
          </a:p>
          <a:p>
            <a:pPr marL="285750" indent="-285750">
              <a:buFont typeface="Arial" panose="020B0604020202020204" pitchFamily="34" charset="0"/>
              <a:buChar char="•"/>
            </a:pPr>
            <a:r>
              <a:rPr lang="en-US" sz="1500" dirty="0">
                <a:solidFill>
                  <a:schemeClr val="bg1"/>
                </a:solidFill>
              </a:rPr>
              <a:t>IST 652: Scripting for Data Analysis</a:t>
            </a:r>
          </a:p>
          <a:p>
            <a:pPr marL="285750" indent="-285750">
              <a:buFont typeface="Arial" panose="020B0604020202020204" pitchFamily="34" charset="0"/>
              <a:buChar char="•"/>
            </a:pPr>
            <a:r>
              <a:rPr lang="en-US" sz="1500" dirty="0">
                <a:solidFill>
                  <a:schemeClr val="bg1"/>
                </a:solidFill>
              </a:rPr>
              <a:t>IST 664: Natural Language Processing</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867211"/>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Reflects on the personal development experienced throughout the program and its impact on future career prospects</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21514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Introduction</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21" name="Rectangle 20">
            <a:extLst>
              <a:ext uri="{FF2B5EF4-FFF2-40B4-BE49-F238E27FC236}">
                <a16:creationId xmlns:a16="http://schemas.microsoft.com/office/drawing/2014/main" id="{D76C13A6-2C05-02AD-B46F-146653BC9AB1}"/>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981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D41CDC-B2EF-9E5A-72D2-9B5BEE27759D}"/>
              </a:ext>
            </a:extLst>
          </p:cNvPr>
          <p:cNvSpPr/>
          <p:nvPr/>
        </p:nvSpPr>
        <p:spPr>
          <a:xfrm>
            <a:off x="6343414" y="1031078"/>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7A05CAE-D04D-FD08-C99B-2353C63DB809}"/>
              </a:ext>
            </a:extLst>
          </p:cNvPr>
          <p:cNvSpPr/>
          <p:nvPr/>
        </p:nvSpPr>
        <p:spPr>
          <a:xfrm>
            <a:off x="651014" y="1031080"/>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video game&#10;&#10;Description automatically generated">
            <a:extLst>
              <a:ext uri="{FF2B5EF4-FFF2-40B4-BE49-F238E27FC236}">
                <a16:creationId xmlns:a16="http://schemas.microsoft.com/office/drawing/2014/main" id="{67000BCE-D9F0-0F54-863A-9E166BADB5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012" y="1031079"/>
            <a:ext cx="5197574" cy="4277899"/>
          </a:xfrm>
          <a:prstGeom prst="rect">
            <a:avLst/>
          </a:prstGeom>
          <a:noFill/>
          <a:ln w="12700">
            <a:solidFill>
              <a:schemeClr val="tx2"/>
            </a:solidFill>
          </a:ln>
        </p:spPr>
      </p:pic>
      <p:sp>
        <p:nvSpPr>
          <p:cNvPr id="8" name="Text Placeholder 2">
            <a:extLst>
              <a:ext uri="{FF2B5EF4-FFF2-40B4-BE49-F238E27FC236}">
                <a16:creationId xmlns:a16="http://schemas.microsoft.com/office/drawing/2014/main" id="{B86B4EE2-69B9-ACD8-69B0-0E5D1FD8A6A0}"/>
              </a:ext>
            </a:extLst>
          </p:cNvPr>
          <p:cNvSpPr>
            <a:spLocks noGrp="1"/>
          </p:cNvSpPr>
          <p:nvPr>
            <p:ph type="body" idx="1"/>
          </p:nvPr>
        </p:nvSpPr>
        <p:spPr>
          <a:xfrm>
            <a:off x="824222" y="5822666"/>
            <a:ext cx="4851154" cy="719454"/>
          </a:xfrm>
        </p:spPr>
        <p:txBody>
          <a:bodyPr>
            <a:normAutofit lnSpcReduction="10000"/>
          </a:bodyPr>
          <a:lstStyle/>
          <a:p>
            <a:pPr algn="ctr"/>
            <a:r>
              <a:rPr lang="en-US" dirty="0"/>
              <a:t>Figure 7: Attrition by Age Group</a:t>
            </a:r>
          </a:p>
        </p:txBody>
      </p:sp>
      <p:pic>
        <p:nvPicPr>
          <p:cNvPr id="9" name="Picture 8" descr="A screenshot of a graph&#10;&#10;Description automatically generated">
            <a:extLst>
              <a:ext uri="{FF2B5EF4-FFF2-40B4-BE49-F238E27FC236}">
                <a16:creationId xmlns:a16="http://schemas.microsoft.com/office/drawing/2014/main" id="{DC39633A-C6B4-40ED-7E68-8C40164F22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3414" y="1031079"/>
            <a:ext cx="5181529" cy="4277899"/>
          </a:xfrm>
          <a:prstGeom prst="rect">
            <a:avLst/>
          </a:prstGeom>
          <a:noFill/>
          <a:ln w="12700">
            <a:solidFill>
              <a:schemeClr val="tx2"/>
            </a:solidFill>
          </a:ln>
        </p:spPr>
      </p:pic>
      <p:sp>
        <p:nvSpPr>
          <p:cNvPr id="11" name="Text Placeholder 2">
            <a:extLst>
              <a:ext uri="{FF2B5EF4-FFF2-40B4-BE49-F238E27FC236}">
                <a16:creationId xmlns:a16="http://schemas.microsoft.com/office/drawing/2014/main" id="{2AF88611-E64B-A036-CCB1-435DAC117A67}"/>
              </a:ext>
            </a:extLst>
          </p:cNvPr>
          <p:cNvSpPr txBox="1">
            <a:spLocks/>
          </p:cNvSpPr>
          <p:nvPr/>
        </p:nvSpPr>
        <p:spPr>
          <a:xfrm>
            <a:off x="6216759" y="5822666"/>
            <a:ext cx="5450883" cy="719454"/>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8: Attrition by Business Travel</a:t>
            </a:r>
          </a:p>
        </p:txBody>
      </p:sp>
      <p:sp>
        <p:nvSpPr>
          <p:cNvPr id="12" name="Rectangle 11">
            <a:extLst>
              <a:ext uri="{FF2B5EF4-FFF2-40B4-BE49-F238E27FC236}">
                <a16:creationId xmlns:a16="http://schemas.microsoft.com/office/drawing/2014/main" id="{281333F4-8021-F611-1949-06EE586FE71E}"/>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19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D41CDC-B2EF-9E5A-72D2-9B5BEE27759D}"/>
              </a:ext>
            </a:extLst>
          </p:cNvPr>
          <p:cNvSpPr/>
          <p:nvPr/>
        </p:nvSpPr>
        <p:spPr>
          <a:xfrm>
            <a:off x="6343414" y="1031078"/>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7A05CAE-D04D-FD08-C99B-2353C63DB809}"/>
              </a:ext>
            </a:extLst>
          </p:cNvPr>
          <p:cNvSpPr/>
          <p:nvPr/>
        </p:nvSpPr>
        <p:spPr>
          <a:xfrm>
            <a:off x="651014" y="1031080"/>
            <a:ext cx="5197574" cy="4277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B86B4EE2-69B9-ACD8-69B0-0E5D1FD8A6A0}"/>
              </a:ext>
            </a:extLst>
          </p:cNvPr>
          <p:cNvSpPr>
            <a:spLocks noGrp="1"/>
          </p:cNvSpPr>
          <p:nvPr>
            <p:ph type="body" idx="1"/>
          </p:nvPr>
        </p:nvSpPr>
        <p:spPr>
          <a:xfrm>
            <a:off x="651012" y="5822666"/>
            <a:ext cx="5197574" cy="719454"/>
          </a:xfrm>
        </p:spPr>
        <p:txBody>
          <a:bodyPr>
            <a:normAutofit lnSpcReduction="10000"/>
          </a:bodyPr>
          <a:lstStyle/>
          <a:p>
            <a:pPr algn="ctr"/>
            <a:r>
              <a:rPr lang="en-US" dirty="0"/>
              <a:t>Figure 9: Sales Attrition by Performance Level</a:t>
            </a:r>
          </a:p>
        </p:txBody>
      </p:sp>
      <p:sp>
        <p:nvSpPr>
          <p:cNvPr id="11" name="Text Placeholder 2">
            <a:extLst>
              <a:ext uri="{FF2B5EF4-FFF2-40B4-BE49-F238E27FC236}">
                <a16:creationId xmlns:a16="http://schemas.microsoft.com/office/drawing/2014/main" id="{2AF88611-E64B-A036-CCB1-435DAC117A67}"/>
              </a:ext>
            </a:extLst>
          </p:cNvPr>
          <p:cNvSpPr txBox="1">
            <a:spLocks/>
          </p:cNvSpPr>
          <p:nvPr/>
        </p:nvSpPr>
        <p:spPr>
          <a:xfrm>
            <a:off x="6096000" y="5822666"/>
            <a:ext cx="5881807" cy="719454"/>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Figure 10: Research &amp; Development Attrition by Performance Level</a:t>
            </a:r>
          </a:p>
        </p:txBody>
      </p:sp>
      <p:pic>
        <p:nvPicPr>
          <p:cNvPr id="2" name="Picture 1" descr="A screenshot of a computer&#10;&#10;Description automatically generated">
            <a:extLst>
              <a:ext uri="{FF2B5EF4-FFF2-40B4-BE49-F238E27FC236}">
                <a16:creationId xmlns:a16="http://schemas.microsoft.com/office/drawing/2014/main" id="{86D7B544-7207-1EF6-87DC-344222404E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056" y="1031077"/>
            <a:ext cx="5181529" cy="4277899"/>
          </a:xfrm>
          <a:prstGeom prst="rect">
            <a:avLst/>
          </a:prstGeom>
          <a:noFill/>
          <a:ln w="12700">
            <a:solidFill>
              <a:schemeClr val="tx2"/>
            </a:solidFill>
          </a:ln>
        </p:spPr>
      </p:pic>
      <p:pic>
        <p:nvPicPr>
          <p:cNvPr id="3" name="Picture 2" descr="A screen shot of a computer&#10;&#10;Description automatically generated">
            <a:extLst>
              <a:ext uri="{FF2B5EF4-FFF2-40B4-BE49-F238E27FC236}">
                <a16:creationId xmlns:a16="http://schemas.microsoft.com/office/drawing/2014/main" id="{363EF0E6-3C12-0F1F-D64D-1E8C333F09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3411" y="1031076"/>
            <a:ext cx="5181529" cy="4277898"/>
          </a:xfrm>
          <a:prstGeom prst="rect">
            <a:avLst/>
          </a:prstGeom>
          <a:noFill/>
          <a:ln w="12700">
            <a:solidFill>
              <a:schemeClr val="tx2"/>
            </a:solidFill>
          </a:ln>
        </p:spPr>
      </p:pic>
      <p:sp>
        <p:nvSpPr>
          <p:cNvPr id="7" name="Rectangle 6">
            <a:extLst>
              <a:ext uri="{FF2B5EF4-FFF2-40B4-BE49-F238E27FC236}">
                <a16:creationId xmlns:a16="http://schemas.microsoft.com/office/drawing/2014/main" id="{5A2F2E8F-209B-FDEF-C75B-3609458F5934}"/>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84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28CFE1-A7BD-F2B8-651D-ADB5D4DD0F6F}"/>
              </a:ext>
            </a:extLst>
          </p:cNvPr>
          <p:cNvSpPr/>
          <p:nvPr/>
        </p:nvSpPr>
        <p:spPr>
          <a:xfrm>
            <a:off x="1731639" y="590185"/>
            <a:ext cx="8728722" cy="50025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11: Predictive Model</a:t>
            </a:r>
          </a:p>
        </p:txBody>
      </p:sp>
      <p:pic>
        <p:nvPicPr>
          <p:cNvPr id="4" name="Picture 3" descr="A group of rectangular colored boxes&#10;&#10;Description automatically generated with medium confidence">
            <a:extLst>
              <a:ext uri="{FF2B5EF4-FFF2-40B4-BE49-F238E27FC236}">
                <a16:creationId xmlns:a16="http://schemas.microsoft.com/office/drawing/2014/main" id="{20B1D9E5-83E9-EEF1-404B-A59A9256F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1639" y="590186"/>
            <a:ext cx="8728722" cy="5002515"/>
          </a:xfrm>
          <a:prstGeom prst="rect">
            <a:avLst/>
          </a:prstGeom>
          <a:noFill/>
          <a:ln w="12700">
            <a:solidFill>
              <a:schemeClr val="tx2"/>
            </a:solidFill>
          </a:ln>
        </p:spPr>
      </p:pic>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356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28419"/>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10523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95424"/>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honed practical data science skills such as data analysis, visualization, and predictive modeling, which are in high demand across various industries, ensuring readiness for professional application</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It emphasized the importance of deriving and effectively communicating meaningful insights from data, a critical skill for decision-making in business, societal, and political contexts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45730"/>
            <a:ext cx="10515600" cy="1033920"/>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Discussion of ethical considerations in data usage and HR decision-making</a:t>
            </a:r>
          </a:p>
          <a:p>
            <a:pPr marL="285750" indent="-285750">
              <a:buFont typeface="Arial" panose="020B0604020202020204" pitchFamily="34" charset="0"/>
              <a:buChar char="•"/>
            </a:pPr>
            <a:r>
              <a:rPr lang="en-US" sz="1500" dirty="0">
                <a:solidFill>
                  <a:schemeClr val="bg1"/>
                </a:solidFill>
              </a:rPr>
              <a:t>The project showcased expertise in data collection, storage, access, cleaning, pre-processing, and programming language use</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78349DA5-1A5C-15BC-ED88-7AB8BF07E20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869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1A4EF22-E7D5-FF84-EF69-73FD716DB6A4}"/>
              </a:ext>
            </a:extLst>
          </p:cNvPr>
          <p:cNvSpPr/>
          <p:nvPr/>
        </p:nvSpPr>
        <p:spPr>
          <a:xfrm>
            <a:off x="6492240" y="0"/>
            <a:ext cx="569976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E2805D90-C859-39F6-E500-08ACF48CF1EE}"/>
              </a:ext>
            </a:extLst>
          </p:cNvPr>
          <p:cNvPicPr>
            <a:picLocks noChangeAspect="1"/>
          </p:cNvPicPr>
          <p:nvPr/>
        </p:nvPicPr>
        <p:blipFill>
          <a:blip r:embed="rId3">
            <a:alphaModFix/>
          </a:blip>
          <a:stretch>
            <a:fillRect/>
          </a:stretch>
        </p:blipFill>
        <p:spPr>
          <a:xfrm>
            <a:off x="6492240" y="567674"/>
            <a:ext cx="5699760" cy="5722651"/>
          </a:xfrm>
          <a:prstGeom prst="rect">
            <a:avLst/>
          </a:prstGeom>
        </p:spPr>
      </p:pic>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EB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664:</a:t>
            </a:r>
            <a:br>
              <a:rPr lang="en-US" sz="4000" dirty="0"/>
            </a:br>
            <a:r>
              <a:rPr lang="en-US" sz="4000" dirty="0"/>
              <a:t>Natural Language Processing</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Sentiment analysis on movie reviews</a:t>
            </a:r>
          </a:p>
        </p:txBody>
      </p:sp>
      <p:pic>
        <p:nvPicPr>
          <p:cNvPr id="23" name="Picture 22">
            <a:extLst>
              <a:ext uri="{FF2B5EF4-FFF2-40B4-BE49-F238E27FC236}">
                <a16:creationId xmlns:a16="http://schemas.microsoft.com/office/drawing/2014/main" id="{6FF4E8CF-D925-211B-4ABD-B0C8FED2FAF3}"/>
              </a:ext>
            </a:extLst>
          </p:cNvPr>
          <p:cNvPicPr>
            <a:picLocks noChangeAspect="1"/>
          </p:cNvPicPr>
          <p:nvPr/>
        </p:nvPicPr>
        <p:blipFill>
          <a:blip r:embed="rId4"/>
          <a:srcRect l="16439" r="16439"/>
          <a:stretch/>
        </p:blipFill>
        <p:spPr>
          <a:xfrm>
            <a:off x="6492240" y="1567437"/>
            <a:ext cx="5699760" cy="3716497"/>
          </a:xfrm>
          <a:prstGeom prst="rect">
            <a:avLst/>
          </a:prstGeom>
        </p:spPr>
      </p:pic>
      <p:sp>
        <p:nvSpPr>
          <p:cNvPr id="4" name="Rectangle 3">
            <a:extLst>
              <a:ext uri="{FF2B5EF4-FFF2-40B4-BE49-F238E27FC236}">
                <a16:creationId xmlns:a16="http://schemas.microsoft.com/office/drawing/2014/main" id="{8D5940CB-3BFB-6F70-9A97-9F66B9972682}"/>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ED82665-E361-A38A-4499-72079C8C27F1}"/>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569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992285"/>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30680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Python Implementation</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459290"/>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The </a:t>
            </a:r>
            <a:r>
              <a:rPr lang="en-US" sz="1500" b="0" i="0" u="none" strike="noStrike" dirty="0">
                <a:solidFill>
                  <a:schemeClr val="bg1"/>
                </a:solidFill>
                <a:effectLst/>
                <a:latin typeface="+mn-lt"/>
              </a:rPr>
              <a:t>project centers on analyzing sentiment in movie reviews through Python, utilizing diverse preprocessing methods and classifiers</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847300"/>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Implementation of Python scripts for sentiment analysis, showcasing proficiency in NLP techniques and model training</a:t>
            </a: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934"/>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664: Natural Language Processing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0839FCA7-0504-7B00-013C-1D97EECD1B45}"/>
              </a:ext>
            </a:extLst>
          </p:cNvPr>
          <p:cNvSpPr txBox="1"/>
          <p:nvPr/>
        </p:nvSpPr>
        <p:spPr>
          <a:xfrm>
            <a:off x="10933611" y="2677886"/>
            <a:ext cx="184731" cy="369332"/>
          </a:xfrm>
          <a:prstGeom prst="rect">
            <a:avLst/>
          </a:prstGeom>
          <a:noFill/>
        </p:spPr>
        <p:txBody>
          <a:bodyPr wrap="none" rtlCol="0">
            <a:spAutoFit/>
          </a:bodyPr>
          <a:lstStyle/>
          <a:p>
            <a:endParaRPr lang="en-US" dirty="0"/>
          </a:p>
        </p:txBody>
      </p:sp>
      <p:sp>
        <p:nvSpPr>
          <p:cNvPr id="8" name="Text Placeholder 2">
            <a:extLst>
              <a:ext uri="{FF2B5EF4-FFF2-40B4-BE49-F238E27FC236}">
                <a16:creationId xmlns:a16="http://schemas.microsoft.com/office/drawing/2014/main" id="{AF60E16C-5559-660F-9AB0-53C905586511}"/>
              </a:ext>
            </a:extLst>
          </p:cNvPr>
          <p:cNvSpPr txBox="1">
            <a:spLocks/>
          </p:cNvSpPr>
          <p:nvPr/>
        </p:nvSpPr>
        <p:spPr>
          <a:xfrm>
            <a:off x="838200" y="461450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Models Evaluation</a:t>
            </a:r>
          </a:p>
        </p:txBody>
      </p:sp>
      <p:sp>
        <p:nvSpPr>
          <p:cNvPr id="9" name="Text Placeholder 2">
            <a:extLst>
              <a:ext uri="{FF2B5EF4-FFF2-40B4-BE49-F238E27FC236}">
                <a16:creationId xmlns:a16="http://schemas.microsoft.com/office/drawing/2014/main" id="{092F90C0-B069-A6F4-7371-85EDE572AD63}"/>
              </a:ext>
            </a:extLst>
          </p:cNvPr>
          <p:cNvSpPr txBox="1">
            <a:spLocks/>
          </p:cNvSpPr>
          <p:nvPr/>
        </p:nvSpPr>
        <p:spPr>
          <a:xfrm>
            <a:off x="838200" y="5078372"/>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Evaluated the effectiveness of different machine learning models in the context of natural language processing tasks</a:t>
            </a:r>
          </a:p>
        </p:txBody>
      </p:sp>
      <p:sp>
        <p:nvSpPr>
          <p:cNvPr id="5" name="Rectangle 4">
            <a:extLst>
              <a:ext uri="{FF2B5EF4-FFF2-40B4-BE49-F238E27FC236}">
                <a16:creationId xmlns:a16="http://schemas.microsoft.com/office/drawing/2014/main" id="{A8788E53-A851-7222-8CD5-B7C014D43891}"/>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685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54412"/>
            <a:ext cx="10515600" cy="474153"/>
          </a:xfrm>
        </p:spPr>
        <p:txBody>
          <a:bodyPr>
            <a:normAutofit/>
          </a:bodyPr>
          <a:lstStyle/>
          <a:p>
            <a:r>
              <a:rPr lang="en-US" sz="2100" dirty="0"/>
              <a:t>Preprocessing Techniques</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336892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Feature Selection Methods</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50900" y="467663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Classifier Performances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52141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latin typeface="+mn-lt"/>
              </a:rPr>
              <a:t>U</a:t>
            </a:r>
            <a:r>
              <a:rPr lang="en-US" sz="1500" b="0" i="0" u="none" strike="noStrike" dirty="0">
                <a:solidFill>
                  <a:schemeClr val="bg1"/>
                </a:solidFill>
                <a:effectLst/>
                <a:latin typeface="+mn-lt"/>
              </a:rPr>
              <a:t>tilized various preprocessing methods like tokenization, stop-word removal, and lemmatization to clean the text data before analysis and to enhance sentiment analysis accuracy</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390942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Implemented feature selection algorithms such as bag of words, bigrams, and unigrams to identify and extract relevant features for sentiment analysis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50900" y="514049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Evaluated the performance of classifiers like Naïve Bayes, random forest, and decision tree to determine the most effective model for sentiment analysis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93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Classification Task and Results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E17F6C95-BA0C-CE3F-BA86-61C2F7D62A76}"/>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209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12: Comparison of Single-Fold Performances</a:t>
            </a:r>
          </a:p>
        </p:txBody>
      </p:sp>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of numbers and lines&#10;&#10;Description automatically generated with medium confidence">
            <a:extLst>
              <a:ext uri="{FF2B5EF4-FFF2-40B4-BE49-F238E27FC236}">
                <a16:creationId xmlns:a16="http://schemas.microsoft.com/office/drawing/2014/main" id="{C80757EB-24CB-FCC4-910E-78699CD22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1639" y="590183"/>
            <a:ext cx="8728722" cy="5005987"/>
          </a:xfrm>
          <a:prstGeom prst="rect">
            <a:avLst/>
          </a:prstGeom>
          <a:ln w="12700">
            <a:solidFill>
              <a:schemeClr val="tx2"/>
            </a:solidFill>
          </a:ln>
        </p:spPr>
      </p:pic>
    </p:spTree>
    <p:extLst>
      <p:ext uri="{BB962C8B-B14F-4D97-AF65-F5344CB8AC3E}">
        <p14:creationId xmlns:p14="http://schemas.microsoft.com/office/powerpoint/2010/main" val="3337099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normAutofit/>
          </a:bodyPr>
          <a:lstStyle/>
          <a:p>
            <a:pPr algn="ctr"/>
            <a:r>
              <a:rPr lang="en-US" dirty="0"/>
              <a:t>Figure 13: Summary of Mean Accuracies</a:t>
            </a:r>
          </a:p>
        </p:txBody>
      </p:sp>
      <p:sp>
        <p:nvSpPr>
          <p:cNvPr id="7" name="Rectangle 6">
            <a:extLst>
              <a:ext uri="{FF2B5EF4-FFF2-40B4-BE49-F238E27FC236}">
                <a16:creationId xmlns:a16="http://schemas.microsoft.com/office/drawing/2014/main" id="{F435DF5F-4CE6-5EE2-3B99-1A2F5FF3A458}"/>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able of numbers and a few numbers&#10;&#10;Description automatically generated with medium confidence">
            <a:extLst>
              <a:ext uri="{FF2B5EF4-FFF2-40B4-BE49-F238E27FC236}">
                <a16:creationId xmlns:a16="http://schemas.microsoft.com/office/drawing/2014/main" id="{CD9B7AEF-A68E-17B3-5735-BFFEFEFEF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1639" y="590183"/>
            <a:ext cx="8728722" cy="5005986"/>
          </a:xfrm>
          <a:prstGeom prst="rect">
            <a:avLst/>
          </a:prstGeom>
          <a:ln w="12700">
            <a:solidFill>
              <a:schemeClr val="tx2"/>
            </a:solidFill>
          </a:ln>
        </p:spPr>
      </p:pic>
    </p:spTree>
    <p:extLst>
      <p:ext uri="{BB962C8B-B14F-4D97-AF65-F5344CB8AC3E}">
        <p14:creationId xmlns:p14="http://schemas.microsoft.com/office/powerpoint/2010/main" val="1343662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1973988"/>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50900" y="4073439"/>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440993"/>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Application of sentiment analysis demonstrates the practical value in understanding public sentiment from text data. Insights aid in decision-making and trend identification for various industries</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Integration of machine learning techniques for sentiment analysis showcases the relevance of NLP in real-world applications. Understanding sentiment can drive targeted marketing strategies and customer engagement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50900" y="4613938"/>
            <a:ext cx="10515600" cy="1404305"/>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The project demonstrates the ability to collect, store, and access data using Python for a classification task</a:t>
            </a:r>
          </a:p>
          <a:p>
            <a:pPr marL="285750" indent="-285750">
              <a:buFont typeface="Arial" panose="020B0604020202020204" pitchFamily="34" charset="0"/>
              <a:buChar char="•"/>
            </a:pPr>
            <a:r>
              <a:rPr lang="en-US" sz="1500" dirty="0">
                <a:solidFill>
                  <a:schemeClr val="bg1"/>
                </a:solidFill>
              </a:rPr>
              <a:t>The project applies visualization and predictive modeling techniques to analyze sentiment in movie reviews, showcasing the ability to create actionable insights across various contexts</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5" name="Rectangle 4">
            <a:extLst>
              <a:ext uri="{FF2B5EF4-FFF2-40B4-BE49-F238E27FC236}">
                <a16:creationId xmlns:a16="http://schemas.microsoft.com/office/drawing/2014/main" id="{78349DA5-1A5C-15BC-ED88-7AB8BF07E20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054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607204"/>
            <a:ext cx="10515600" cy="1071558"/>
          </a:xfrm>
        </p:spPr>
        <p:txBody>
          <a:bodyPr>
            <a:noAutofit/>
          </a:bodyPr>
          <a:lstStyle/>
          <a:p>
            <a:r>
              <a:rPr lang="en-US" sz="2100" dirty="0"/>
              <a:t>As an interdisciplinary program, the Master’s in Applied Data Science provides students the opportunity to learn in a broad range of areas related to data science. Successful students in the program will be able to:</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2905537"/>
            <a:ext cx="10515600" cy="3289852"/>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Collect, store, and access data by identifying and leveraging applicable technologies</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Create actionable insight across a range of contexts (e.g. societal, business, political), using data and the full data science life cycle</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Apply visualization and predictive models to help generate actionable insight</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Use programming languages such as R and Python to support the generation of actionable insight</a:t>
            </a:r>
          </a:p>
          <a:p>
            <a:pPr marL="285750" indent="-285750" algn="l">
              <a:buFont typeface="Arial" panose="020B0604020202020204" pitchFamily="34" charset="0"/>
              <a:buChar char="•"/>
            </a:pPr>
            <a:r>
              <a:rPr lang="en-US" sz="1700" b="0" i="0" u="none" strike="noStrike" dirty="0">
                <a:solidFill>
                  <a:schemeClr val="bg1"/>
                </a:solidFill>
                <a:effectLst/>
                <a:latin typeface="Verdana" panose="020B0604030504040204" pitchFamily="34" charset="0"/>
              </a:rPr>
              <a:t>Communicate insights gained via visualization and analytics to a broad range of audiences (including project sponsors and technical team leads</a:t>
            </a:r>
          </a:p>
          <a:p>
            <a:pPr marL="285750" indent="-285750" algn="l">
              <a:buFont typeface="Arial" panose="020B0604020202020204" pitchFamily="34" charset="0"/>
              <a:buChar char="•"/>
            </a:pPr>
            <a:r>
              <a:rPr lang="en-US" sz="1700" dirty="0">
                <a:solidFill>
                  <a:schemeClr val="bg1"/>
                </a:solidFill>
              </a:rPr>
              <a:t>A</a:t>
            </a:r>
            <a:r>
              <a:rPr lang="en-US" sz="1700" b="0" i="0" u="none" strike="noStrike" dirty="0">
                <a:solidFill>
                  <a:schemeClr val="bg1"/>
                </a:solidFill>
                <a:effectLst/>
                <a:latin typeface="Verdana" panose="020B0604030504040204" pitchFamily="34" charset="0"/>
              </a:rPr>
              <a:t>pply ethics in the development, use and evaluation of data and predictive models (e.g., fairness, bias, transparency, privacy)</a:t>
            </a:r>
          </a:p>
        </p:txBody>
      </p:sp>
      <p:sp>
        <p:nvSpPr>
          <p:cNvPr id="7" name="Title 1">
            <a:extLst>
              <a:ext uri="{FF2B5EF4-FFF2-40B4-BE49-F238E27FC236}">
                <a16:creationId xmlns:a16="http://schemas.microsoft.com/office/drawing/2014/main" id="{659EDB4E-FFD5-E5AB-A997-7EDF31B6B0BC}"/>
              </a:ext>
            </a:extLst>
          </p:cNvPr>
          <p:cNvSpPr txBox="1">
            <a:spLocks/>
          </p:cNvSpPr>
          <p:nvPr/>
        </p:nvSpPr>
        <p:spPr>
          <a:xfrm>
            <a:off x="838200" y="-215148"/>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Introduction (Cont.)</a:t>
            </a:r>
          </a:p>
        </p:txBody>
      </p:sp>
      <p:sp>
        <p:nvSpPr>
          <p:cNvPr id="14" name="Rectangle 13">
            <a:extLst>
              <a:ext uri="{FF2B5EF4-FFF2-40B4-BE49-F238E27FC236}">
                <a16:creationId xmlns:a16="http://schemas.microsoft.com/office/drawing/2014/main" id="{908776AF-1DF2-6C4D-9469-9C60273BABEA}"/>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1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descr="An orange banner with the Syracuse University seal hangs on top of navy blue curtains. This banner is typically used in formal ceremonies such as convocations or commencement. " title="Syracuse University Seal Banner">
            <a:extLst>
              <a:ext uri="{FF2B5EF4-FFF2-40B4-BE49-F238E27FC236}">
                <a16:creationId xmlns:a16="http://schemas.microsoft.com/office/drawing/2014/main" id="{5F11444E-C51D-C440-95FF-40A9994F4077}"/>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E1593DAD-0399-D3BD-DDEE-3C76AD87336A}"/>
              </a:ext>
            </a:extLst>
          </p:cNvPr>
          <p:cNvSpPr txBox="1">
            <a:spLocks/>
          </p:cNvSpPr>
          <p:nvPr/>
        </p:nvSpPr>
        <p:spPr>
          <a:xfrm>
            <a:off x="671053" y="-472456"/>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Conclusion and Reflection</a:t>
            </a:r>
          </a:p>
        </p:txBody>
      </p:sp>
      <p:sp>
        <p:nvSpPr>
          <p:cNvPr id="8" name="Rectangle 7">
            <a:extLst>
              <a:ext uri="{FF2B5EF4-FFF2-40B4-BE49-F238E27FC236}">
                <a16:creationId xmlns:a16="http://schemas.microsoft.com/office/drawing/2014/main" id="{F21C7433-5B18-8FDA-2092-5E9D78AAAAA2}"/>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A3771A5-4352-1E97-4A34-F29E8CBDA815}"/>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B4EAEA5E-FE5A-976C-FD08-615849365DDE}"/>
              </a:ext>
            </a:extLst>
          </p:cNvPr>
          <p:cNvSpPr>
            <a:spLocks noGrp="1"/>
          </p:cNvSpPr>
          <p:nvPr>
            <p:ph type="body" idx="1"/>
          </p:nvPr>
        </p:nvSpPr>
        <p:spPr>
          <a:xfrm>
            <a:off x="671053" y="1156728"/>
            <a:ext cx="5424947" cy="474153"/>
          </a:xfrm>
        </p:spPr>
        <p:txBody>
          <a:bodyPr>
            <a:normAutofit/>
          </a:bodyPr>
          <a:lstStyle/>
          <a:p>
            <a:r>
              <a:rPr lang="en-US" sz="2000" dirty="0"/>
              <a:t>Program Learning Outcomes Achieved</a:t>
            </a:r>
          </a:p>
        </p:txBody>
      </p:sp>
      <p:sp>
        <p:nvSpPr>
          <p:cNvPr id="13" name="Text Placeholder 2">
            <a:extLst>
              <a:ext uri="{FF2B5EF4-FFF2-40B4-BE49-F238E27FC236}">
                <a16:creationId xmlns:a16="http://schemas.microsoft.com/office/drawing/2014/main" id="{FD6E1964-7D83-915F-2F72-839605645F82}"/>
              </a:ext>
            </a:extLst>
          </p:cNvPr>
          <p:cNvSpPr txBox="1">
            <a:spLocks/>
          </p:cNvSpPr>
          <p:nvPr/>
        </p:nvSpPr>
        <p:spPr>
          <a:xfrm>
            <a:off x="671053" y="3102885"/>
            <a:ext cx="5424947"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Technical Proficiency and Communication</a:t>
            </a:r>
          </a:p>
        </p:txBody>
      </p:sp>
      <p:sp>
        <p:nvSpPr>
          <p:cNvPr id="14" name="Text Placeholder 2">
            <a:extLst>
              <a:ext uri="{FF2B5EF4-FFF2-40B4-BE49-F238E27FC236}">
                <a16:creationId xmlns:a16="http://schemas.microsoft.com/office/drawing/2014/main" id="{C77CDAC8-74FD-370A-2189-A90A17204DFF}"/>
              </a:ext>
            </a:extLst>
          </p:cNvPr>
          <p:cNvSpPr txBox="1">
            <a:spLocks/>
          </p:cNvSpPr>
          <p:nvPr/>
        </p:nvSpPr>
        <p:spPr>
          <a:xfrm>
            <a:off x="671053" y="1623733"/>
            <a:ext cx="569976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Acquired expertise in data collection, analysis, and processing across varied datasets</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Developed proficiency in various programming languages for data manipulation and visualization</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Enhanced ability to generate insights and communicate complex data clearly</a:t>
            </a:r>
          </a:p>
          <a:p>
            <a:pPr marL="285750" indent="-285750">
              <a:spcAft>
                <a:spcPts val="1000"/>
              </a:spcAft>
              <a:buFont typeface="Arial" panose="020B0604020202020204" pitchFamily="34" charset="0"/>
              <a:buChar char="•"/>
            </a:pPr>
            <a:r>
              <a:rPr lang="en-US" sz="1000" b="0" i="0" u="none" strike="noStrike" dirty="0">
                <a:solidFill>
                  <a:schemeClr val="bg1"/>
                </a:solidFill>
                <a:effectLst/>
                <a:latin typeface="+mn-lt"/>
              </a:rPr>
              <a:t>Applied ethical considerations in all data science practices</a:t>
            </a:r>
          </a:p>
        </p:txBody>
      </p:sp>
      <p:sp>
        <p:nvSpPr>
          <p:cNvPr id="15" name="Text Placeholder 2">
            <a:extLst>
              <a:ext uri="{FF2B5EF4-FFF2-40B4-BE49-F238E27FC236}">
                <a16:creationId xmlns:a16="http://schemas.microsoft.com/office/drawing/2014/main" id="{F039E32A-004F-39A3-CABA-C010EAA3AA73}"/>
              </a:ext>
            </a:extLst>
          </p:cNvPr>
          <p:cNvSpPr txBox="1">
            <a:spLocks/>
          </p:cNvSpPr>
          <p:nvPr/>
        </p:nvSpPr>
        <p:spPr>
          <a:xfrm>
            <a:off x="671053" y="3636365"/>
            <a:ext cx="5424947"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000" dirty="0">
                <a:solidFill>
                  <a:schemeClr val="bg1"/>
                </a:solidFill>
              </a:rPr>
              <a:t>Mastery of R and Python for data analysis. Effective communication of complex data insights</a:t>
            </a:r>
          </a:p>
          <a:p>
            <a:pPr marL="285750" indent="-285750">
              <a:buFont typeface="Arial" panose="020B0604020202020204" pitchFamily="34" charset="0"/>
              <a:buChar char="•"/>
            </a:pPr>
            <a:r>
              <a:rPr lang="en-US" sz="1000" dirty="0">
                <a:solidFill>
                  <a:schemeClr val="bg1"/>
                </a:solidFill>
              </a:rPr>
              <a:t>Skill in translating data findings into impactful narratives for diverse audiences</a:t>
            </a:r>
          </a:p>
          <a:p>
            <a:pPr marL="285750" indent="-285750">
              <a:buFont typeface="Arial" panose="020B0604020202020204" pitchFamily="34" charset="0"/>
              <a:buChar char="•"/>
            </a:pPr>
            <a:r>
              <a:rPr lang="en-US" sz="1000" dirty="0">
                <a:solidFill>
                  <a:schemeClr val="bg1"/>
                </a:solidFill>
              </a:rPr>
              <a:t>Commitment to upholding ethical standards in all aspects of data development and evaluation processes</a:t>
            </a:r>
          </a:p>
        </p:txBody>
      </p:sp>
      <p:sp>
        <p:nvSpPr>
          <p:cNvPr id="17" name="Text Placeholder 2">
            <a:extLst>
              <a:ext uri="{FF2B5EF4-FFF2-40B4-BE49-F238E27FC236}">
                <a16:creationId xmlns:a16="http://schemas.microsoft.com/office/drawing/2014/main" id="{E12CC154-1F2D-2B37-5999-21233C4751FD}"/>
              </a:ext>
            </a:extLst>
          </p:cNvPr>
          <p:cNvSpPr txBox="1">
            <a:spLocks/>
          </p:cNvSpPr>
          <p:nvPr/>
        </p:nvSpPr>
        <p:spPr>
          <a:xfrm>
            <a:off x="671053" y="4924165"/>
            <a:ext cx="5424947"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t>Looking Towards the Future</a:t>
            </a:r>
          </a:p>
        </p:txBody>
      </p:sp>
      <p:sp>
        <p:nvSpPr>
          <p:cNvPr id="18" name="Text Placeholder 2">
            <a:extLst>
              <a:ext uri="{FF2B5EF4-FFF2-40B4-BE49-F238E27FC236}">
                <a16:creationId xmlns:a16="http://schemas.microsoft.com/office/drawing/2014/main" id="{407EA92F-8DBE-9238-6EBD-08BF606918A9}"/>
              </a:ext>
            </a:extLst>
          </p:cNvPr>
          <p:cNvSpPr txBox="1">
            <a:spLocks/>
          </p:cNvSpPr>
          <p:nvPr/>
        </p:nvSpPr>
        <p:spPr>
          <a:xfrm>
            <a:off x="671052" y="5417853"/>
            <a:ext cx="5424947" cy="1665913"/>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000" dirty="0">
                <a:solidFill>
                  <a:schemeClr val="bg1"/>
                </a:solidFill>
                <a:latin typeface="+mn-lt"/>
              </a:rPr>
              <a:t>Demonstrated readiness to apply data-driven solutions to real-world challenges</a:t>
            </a:r>
          </a:p>
          <a:p>
            <a:pPr marL="285750" indent="-285750">
              <a:spcAft>
                <a:spcPts val="1000"/>
              </a:spcAft>
              <a:buFont typeface="Arial" panose="020B0604020202020204" pitchFamily="34" charset="0"/>
              <a:buChar char="•"/>
            </a:pPr>
            <a:r>
              <a:rPr lang="en-US" sz="1000" dirty="0">
                <a:solidFill>
                  <a:schemeClr val="bg1"/>
                </a:solidFill>
                <a:latin typeface="+mn-lt"/>
              </a:rPr>
              <a:t>Prepared to make impactful contributions to the field of data science through acquired knowledge and skills</a:t>
            </a:r>
          </a:p>
          <a:p>
            <a:pPr marL="285750" indent="-285750">
              <a:spcAft>
                <a:spcPts val="1000"/>
              </a:spcAft>
              <a:buFont typeface="Arial" panose="020B0604020202020204" pitchFamily="34" charset="0"/>
              <a:buChar char="•"/>
            </a:pPr>
            <a:r>
              <a:rPr lang="en-US" sz="1000" dirty="0">
                <a:solidFill>
                  <a:schemeClr val="bg1"/>
                </a:solidFill>
                <a:latin typeface="+mn-lt"/>
              </a:rPr>
              <a:t>Gratitude towards Syracuse University for providing a platform for academic growth</a:t>
            </a:r>
          </a:p>
        </p:txBody>
      </p:sp>
    </p:spTree>
    <p:extLst>
      <p:ext uri="{BB962C8B-B14F-4D97-AF65-F5344CB8AC3E}">
        <p14:creationId xmlns:p14="http://schemas.microsoft.com/office/powerpoint/2010/main" val="647305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364C5B-2AEF-6B14-23D0-1BAF17E24F34}"/>
              </a:ext>
            </a:extLst>
          </p:cNvPr>
          <p:cNvPicPr>
            <a:picLocks noChangeAspect="1"/>
          </p:cNvPicPr>
          <p:nvPr/>
        </p:nvPicPr>
        <p:blipFill>
          <a:blip r:embed="rId3"/>
          <a:stretch>
            <a:fillRect/>
          </a:stretch>
        </p:blipFill>
        <p:spPr>
          <a:xfrm>
            <a:off x="0" y="-2"/>
            <a:ext cx="12192000" cy="3568699"/>
          </a:xfrm>
          <a:prstGeom prst="rect">
            <a:avLst/>
          </a:prstGeom>
        </p:spPr>
      </p:pic>
      <p:sp>
        <p:nvSpPr>
          <p:cNvPr id="4" name="Title 1">
            <a:extLst>
              <a:ext uri="{FF2B5EF4-FFF2-40B4-BE49-F238E27FC236}">
                <a16:creationId xmlns:a16="http://schemas.microsoft.com/office/drawing/2014/main" id="{0639F023-F0AF-E643-82D4-860FFEF2673E}"/>
              </a:ext>
            </a:extLst>
          </p:cNvPr>
          <p:cNvSpPr>
            <a:spLocks noGrp="1"/>
          </p:cNvSpPr>
          <p:nvPr>
            <p:ph type="title"/>
          </p:nvPr>
        </p:nvSpPr>
        <p:spPr>
          <a:xfrm>
            <a:off x="831850" y="3568697"/>
            <a:ext cx="10515600" cy="1363663"/>
          </a:xfrm>
        </p:spPr>
        <p:txBody>
          <a:bodyPr>
            <a:normAutofit/>
          </a:bodyPr>
          <a:lstStyle/>
          <a:p>
            <a:r>
              <a:rPr lang="en-US" dirty="0"/>
              <a:t>Thank you!</a:t>
            </a:r>
          </a:p>
        </p:txBody>
      </p:sp>
      <p:sp>
        <p:nvSpPr>
          <p:cNvPr id="6" name="Text Placeholder 2">
            <a:extLst>
              <a:ext uri="{FF2B5EF4-FFF2-40B4-BE49-F238E27FC236}">
                <a16:creationId xmlns:a16="http://schemas.microsoft.com/office/drawing/2014/main" id="{82790E45-A3E6-B840-B99D-84CA1822970F}"/>
              </a:ext>
            </a:extLst>
          </p:cNvPr>
          <p:cNvSpPr>
            <a:spLocks noGrp="1"/>
          </p:cNvSpPr>
          <p:nvPr>
            <p:ph type="body" idx="1"/>
          </p:nvPr>
        </p:nvSpPr>
        <p:spPr>
          <a:xfrm>
            <a:off x="831850" y="5468940"/>
            <a:ext cx="10515600" cy="719454"/>
          </a:xfrm>
        </p:spPr>
        <p:txBody>
          <a:bodyPr>
            <a:normAutofit fontScale="85000" lnSpcReduction="20000"/>
          </a:bodyPr>
          <a:lstStyle/>
          <a:p>
            <a:r>
              <a:rPr lang="en-US" dirty="0"/>
              <a:t>GitHub: </a:t>
            </a:r>
            <a:r>
              <a:rPr lang="en-US" dirty="0">
                <a:hlinkClick r:id="rId4"/>
              </a:rPr>
              <a:t>https://github.com/bthoma16/IST-782-Applied-Data-Science-Portfolio</a:t>
            </a:r>
            <a:endParaRPr lang="en-US" dirty="0"/>
          </a:p>
          <a:p>
            <a:r>
              <a:rPr lang="en-US" dirty="0"/>
              <a:t>LinkedIn: </a:t>
            </a:r>
            <a:r>
              <a:rPr lang="en-US" dirty="0">
                <a:hlinkClick r:id="rId5"/>
              </a:rPr>
              <a:t>https://</a:t>
            </a:r>
            <a:r>
              <a:rPr lang="en-US" dirty="0" err="1">
                <a:hlinkClick r:id="rId5"/>
              </a:rPr>
              <a:t>www.linkedin.com</a:t>
            </a:r>
            <a:r>
              <a:rPr lang="en-US" dirty="0">
                <a:hlinkClick r:id="rId5"/>
              </a:rPr>
              <a:t>/in/blessy-thomas-bthomasca24/</a:t>
            </a:r>
            <a:endParaRPr lang="en-US" dirty="0"/>
          </a:p>
        </p:txBody>
      </p:sp>
      <p:sp>
        <p:nvSpPr>
          <p:cNvPr id="2" name="Rectangle 1">
            <a:extLst>
              <a:ext uri="{FF2B5EF4-FFF2-40B4-BE49-F238E27FC236}">
                <a16:creationId xmlns:a16="http://schemas.microsoft.com/office/drawing/2014/main" id="{8ED6263B-3777-20FF-8FA2-8C18EDCDDA49}"/>
              </a:ext>
            </a:extLst>
          </p:cNvPr>
          <p:cNvSpPr/>
          <p:nvPr/>
        </p:nvSpPr>
        <p:spPr>
          <a:xfrm>
            <a:off x="0" y="0"/>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87F5CB7-7CF2-2F0F-B20E-9878482C5A94}"/>
              </a:ext>
            </a:extLst>
          </p:cNvPr>
          <p:cNvCxnSpPr>
            <a:cxnSpLocks/>
          </p:cNvCxnSpPr>
          <p:nvPr/>
        </p:nvCxnSpPr>
        <p:spPr>
          <a:xfrm flipH="1">
            <a:off x="0" y="3571745"/>
            <a:ext cx="1219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9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86F68-948A-5CD0-0FCD-8E3D82AA02F8}"/>
              </a:ext>
            </a:extLst>
          </p:cNvPr>
          <p:cNvSpPr>
            <a:spLocks noGrp="1"/>
          </p:cNvSpPr>
          <p:nvPr>
            <p:ph type="title"/>
          </p:nvPr>
        </p:nvSpPr>
        <p:spPr/>
        <p:txBody>
          <a:bodyPr>
            <a:noAutofit/>
          </a:bodyPr>
          <a:lstStyle/>
          <a:p>
            <a:r>
              <a:rPr lang="en-US" sz="4000" dirty="0"/>
              <a:t>IST 659:</a:t>
            </a:r>
            <a:br>
              <a:rPr lang="en-US" sz="4000" dirty="0"/>
            </a:br>
            <a:r>
              <a:rPr lang="en-US" sz="4000" dirty="0"/>
              <a:t>Data Administration Concepts &amp; Management</a:t>
            </a:r>
          </a:p>
        </p:txBody>
      </p:sp>
      <p:sp>
        <p:nvSpPr>
          <p:cNvPr id="3" name="Text Placeholder 2">
            <a:extLst>
              <a:ext uri="{FF2B5EF4-FFF2-40B4-BE49-F238E27FC236}">
                <a16:creationId xmlns:a16="http://schemas.microsoft.com/office/drawing/2014/main" id="{9C7DA29C-9CC3-73DC-3CC4-D81DFF2A64E6}"/>
              </a:ext>
            </a:extLst>
          </p:cNvPr>
          <p:cNvSpPr>
            <a:spLocks noGrp="1"/>
          </p:cNvSpPr>
          <p:nvPr>
            <p:ph type="body" idx="1"/>
          </p:nvPr>
        </p:nvSpPr>
        <p:spPr>
          <a:xfrm>
            <a:off x="704031" y="4297004"/>
            <a:ext cx="5224821" cy="1500187"/>
          </a:xfrm>
        </p:spPr>
        <p:txBody>
          <a:bodyPr/>
          <a:lstStyle/>
          <a:p>
            <a:r>
              <a:rPr lang="en-US" dirty="0"/>
              <a:t>Inventory management database</a:t>
            </a:r>
          </a:p>
        </p:txBody>
      </p:sp>
      <p:sp>
        <p:nvSpPr>
          <p:cNvPr id="13" name="Rectangle 12">
            <a:extLst>
              <a:ext uri="{FF2B5EF4-FFF2-40B4-BE49-F238E27FC236}">
                <a16:creationId xmlns:a16="http://schemas.microsoft.com/office/drawing/2014/main" id="{D8087943-46C2-BD87-C3EC-A714F97C4DFF}"/>
              </a:ext>
            </a:extLst>
          </p:cNvPr>
          <p:cNvSpPr/>
          <p:nvPr/>
        </p:nvSpPr>
        <p:spPr>
          <a:xfrm>
            <a:off x="6492240" y="0"/>
            <a:ext cx="5699760" cy="6858000"/>
          </a:xfrm>
          <a:prstGeom prst="rect">
            <a:avLst/>
          </a:prstGeom>
          <a:solidFill>
            <a:srgbClr val="FFAA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0" name="Picture 14">
            <a:extLst>
              <a:ext uri="{FF2B5EF4-FFF2-40B4-BE49-F238E27FC236}">
                <a16:creationId xmlns:a16="http://schemas.microsoft.com/office/drawing/2014/main" id="{FDB9B04D-8BB9-D743-9720-7D2B0943E111}"/>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8449" r="84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DA3F49A-18F9-0CDD-3888-95A6EACADC5F}"/>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13FEEC9-7848-5356-9F7F-A8F7B60CA1B8}"/>
              </a:ext>
            </a:extLst>
          </p:cNvPr>
          <p:cNvCxnSpPr/>
          <p:nvPr/>
        </p:nvCxnSpPr>
        <p:spPr>
          <a:xfrm>
            <a:off x="6492240" y="0"/>
            <a:ext cx="0" cy="6858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68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2352012"/>
            <a:ext cx="10515600" cy="474153"/>
          </a:xfrm>
        </p:spPr>
        <p:txBody>
          <a:bodyPr>
            <a:normAutofit/>
          </a:bodyPr>
          <a:lstStyle/>
          <a:p>
            <a:r>
              <a:rPr lang="en-US" sz="2100" dirty="0"/>
              <a:t>Course Project Overview</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366652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Challenges in Inventory Management</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97423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Data-Driven Solutions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281901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Designed and implemented a relational database for Whole-ER Foods to optimize inventory management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420702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Utilized SQL to address issues related to inventory tracking and consumer demand fluctuations</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543809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rtl="0">
              <a:spcBef>
                <a:spcPts val="0"/>
              </a:spcBef>
              <a:spcAft>
                <a:spcPts val="1000"/>
              </a:spcAft>
            </a:pPr>
            <a:r>
              <a:rPr lang="en-US" sz="1500" b="0" i="0" u="none" strike="noStrike" dirty="0">
                <a:solidFill>
                  <a:schemeClr val="bg1"/>
                </a:solidFill>
                <a:effectLst/>
                <a:latin typeface="+mn-lt"/>
              </a:rPr>
              <a:t>Implemented data administration concepts to enhance operational efficiency and decision-making processes</a:t>
            </a:r>
            <a:endParaRPr lang="en-US" sz="1500" dirty="0">
              <a:solidFill>
                <a:schemeClr val="bg1"/>
              </a:solidFill>
              <a:latin typeface="+mn-lt"/>
            </a:endParaRPr>
          </a:p>
        </p:txBody>
      </p:sp>
      <p:sp>
        <p:nvSpPr>
          <p:cNvPr id="17" name="Title 1">
            <a:extLst>
              <a:ext uri="{FF2B5EF4-FFF2-40B4-BE49-F238E27FC236}">
                <a16:creationId xmlns:a16="http://schemas.microsoft.com/office/drawing/2014/main" id="{EAD5DB04-7F71-F4B0-EEF2-643DBFC24F74}"/>
              </a:ext>
            </a:extLst>
          </p:cNvPr>
          <p:cNvSpPr txBox="1">
            <a:spLocks/>
          </p:cNvSpPr>
          <p:nvPr/>
        </p:nvSpPr>
        <p:spPr>
          <a:xfrm>
            <a:off x="838200" y="358793"/>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IST 659: Data Administration Concepts &amp; Management</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15" name="Rectangle 14">
            <a:extLst>
              <a:ext uri="{FF2B5EF4-FFF2-40B4-BE49-F238E27FC236}">
                <a16:creationId xmlns:a16="http://schemas.microsoft.com/office/drawing/2014/main" id="{9560D690-FC71-7E3E-4077-074E2999217B}"/>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99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38200" y="1423432"/>
            <a:ext cx="10515600" cy="474153"/>
          </a:xfrm>
        </p:spPr>
        <p:txBody>
          <a:bodyPr>
            <a:normAutofit/>
          </a:bodyPr>
          <a:lstStyle/>
          <a:p>
            <a:r>
              <a:rPr lang="en-US" sz="2100" dirty="0"/>
              <a:t>Database Design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38200" y="273794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Relational Models</a:t>
            </a:r>
          </a:p>
        </p:txBody>
      </p:sp>
      <p:sp>
        <p:nvSpPr>
          <p:cNvPr id="10" name="Text Placeholder 2">
            <a:extLst>
              <a:ext uri="{FF2B5EF4-FFF2-40B4-BE49-F238E27FC236}">
                <a16:creationId xmlns:a16="http://schemas.microsoft.com/office/drawing/2014/main" id="{F5A9FA40-E5BD-A5DA-5F0C-E9B11B845C0A}"/>
              </a:ext>
            </a:extLst>
          </p:cNvPr>
          <p:cNvSpPr txBox="1">
            <a:spLocks/>
          </p:cNvSpPr>
          <p:nvPr/>
        </p:nvSpPr>
        <p:spPr>
          <a:xfrm>
            <a:off x="838200" y="4045654"/>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Azure Data Studio and SQL Server</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38200" y="1890437"/>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b="0" i="0" u="none" strike="noStrike" dirty="0">
                <a:solidFill>
                  <a:schemeClr val="bg1"/>
                </a:solidFill>
                <a:effectLst/>
                <a:latin typeface="+mn-lt"/>
              </a:rPr>
              <a:t>Development of logical and conceptual models for efficient data storage and retrieval</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38200" y="3278447"/>
            <a:ext cx="10515600" cy="64281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500" dirty="0">
                <a:solidFill>
                  <a:schemeClr val="bg1"/>
                </a:solidFill>
              </a:rPr>
              <a:t>Implementation of relationships between database tables to ensure data integrity and consistency</a:t>
            </a:r>
          </a:p>
        </p:txBody>
      </p:sp>
      <p:sp>
        <p:nvSpPr>
          <p:cNvPr id="13" name="Text Placeholder 2">
            <a:extLst>
              <a:ext uri="{FF2B5EF4-FFF2-40B4-BE49-F238E27FC236}">
                <a16:creationId xmlns:a16="http://schemas.microsoft.com/office/drawing/2014/main" id="{8A9420DE-5F89-5192-DD7F-40487544B49D}"/>
              </a:ext>
            </a:extLst>
          </p:cNvPr>
          <p:cNvSpPr txBox="1">
            <a:spLocks/>
          </p:cNvSpPr>
          <p:nvPr/>
        </p:nvSpPr>
        <p:spPr>
          <a:xfrm>
            <a:off x="838200" y="4509519"/>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Utilization of Azure Data Studio for database development and management, and Microsoft SQL Server for data storage and querying</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450833"/>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Database Design and Implementation</a:t>
            </a:r>
          </a:p>
        </p:txBody>
      </p:sp>
      <p:sp>
        <p:nvSpPr>
          <p:cNvPr id="5" name="Text Placeholder 2">
            <a:extLst>
              <a:ext uri="{FF2B5EF4-FFF2-40B4-BE49-F238E27FC236}">
                <a16:creationId xmlns:a16="http://schemas.microsoft.com/office/drawing/2014/main" id="{F8154472-7B45-B4C1-7316-A5F474106119}"/>
              </a:ext>
            </a:extLst>
          </p:cNvPr>
          <p:cNvSpPr txBox="1">
            <a:spLocks/>
          </p:cNvSpPr>
          <p:nvPr/>
        </p:nvSpPr>
        <p:spPr>
          <a:xfrm>
            <a:off x="838200" y="548433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SQL for Inventory Management</a:t>
            </a:r>
          </a:p>
        </p:txBody>
      </p:sp>
      <p:sp>
        <p:nvSpPr>
          <p:cNvPr id="7" name="Text Placeholder 2">
            <a:extLst>
              <a:ext uri="{FF2B5EF4-FFF2-40B4-BE49-F238E27FC236}">
                <a16:creationId xmlns:a16="http://schemas.microsoft.com/office/drawing/2014/main" id="{60AE64B9-AA3D-27A7-272F-B76976875E01}"/>
              </a:ext>
            </a:extLst>
          </p:cNvPr>
          <p:cNvSpPr txBox="1">
            <a:spLocks/>
          </p:cNvSpPr>
          <p:nvPr/>
        </p:nvSpPr>
        <p:spPr>
          <a:xfrm>
            <a:off x="838200" y="5948201"/>
            <a:ext cx="10515600" cy="719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000"/>
              </a:spcAft>
            </a:pPr>
            <a:r>
              <a:rPr lang="en-US" sz="1500" dirty="0">
                <a:solidFill>
                  <a:schemeClr val="bg1"/>
                </a:solidFill>
              </a:rPr>
              <a:t>Implementation of SQL queries to optimize inventory control, streamline data retrieval, and ensure accurate inventory records</a:t>
            </a:r>
          </a:p>
        </p:txBody>
      </p:sp>
      <p:sp>
        <p:nvSpPr>
          <p:cNvPr id="8" name="Rectangle 2">
            <a:extLst>
              <a:ext uri="{FF2B5EF4-FFF2-40B4-BE49-F238E27FC236}">
                <a16:creationId xmlns:a16="http://schemas.microsoft.com/office/drawing/2014/main" id="{935CB1CB-8379-627C-B2C3-7606F3008FA8}"/>
              </a:ext>
            </a:extLst>
          </p:cNvPr>
          <p:cNvSpPr>
            <a:spLocks noChangeArrowheads="1"/>
          </p:cNvSpPr>
          <p:nvPr/>
        </p:nvSpPr>
        <p:spPr bwMode="auto">
          <a:xfrm>
            <a:off x="1901372" y="998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C467ECCD-550A-1EAF-EB1E-BBAF1779AF4C}"/>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50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lstStyle/>
          <a:p>
            <a:pPr algn="ctr"/>
            <a:r>
              <a:rPr lang="en-US" dirty="0"/>
              <a:t>Figure 1: Logical Model</a:t>
            </a:r>
          </a:p>
        </p:txBody>
      </p:sp>
      <p:pic>
        <p:nvPicPr>
          <p:cNvPr id="4" name="Picture 1" descr="A diagram of a product&#10;&#10;Description automatically generated">
            <a:extLst>
              <a:ext uri="{FF2B5EF4-FFF2-40B4-BE49-F238E27FC236}">
                <a16:creationId xmlns:a16="http://schemas.microsoft.com/office/drawing/2014/main" id="{C65E1E76-DBC2-C549-8A50-7231B5CE450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55601" y="612153"/>
            <a:ext cx="5280798" cy="5024093"/>
          </a:xfrm>
          <a:prstGeom prst="rect">
            <a:avLst/>
          </a:prstGeom>
          <a:noFill/>
          <a:ln w="12700">
            <a:solidFill>
              <a:schemeClr val="tx2"/>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1BD029-AEAD-7D71-DDE0-3632140817DD}"/>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24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DCC5700-E616-2AA5-B7DA-93920362A14E}"/>
              </a:ext>
            </a:extLst>
          </p:cNvPr>
          <p:cNvSpPr>
            <a:spLocks noGrp="1"/>
          </p:cNvSpPr>
          <p:nvPr>
            <p:ph type="body" idx="1"/>
          </p:nvPr>
        </p:nvSpPr>
        <p:spPr>
          <a:xfrm>
            <a:off x="838200" y="6036946"/>
            <a:ext cx="10515600" cy="719454"/>
          </a:xfrm>
        </p:spPr>
        <p:txBody>
          <a:bodyPr/>
          <a:lstStyle/>
          <a:p>
            <a:pPr algn="ctr"/>
            <a:r>
              <a:rPr lang="en-US" dirty="0"/>
              <a:t>Figure 2: Relational Database</a:t>
            </a:r>
          </a:p>
        </p:txBody>
      </p:sp>
      <p:pic>
        <p:nvPicPr>
          <p:cNvPr id="2" name="Picture 1" descr="A screenshot of a computer&#10;&#10;Description automatically generated">
            <a:extLst>
              <a:ext uri="{FF2B5EF4-FFF2-40B4-BE49-F238E27FC236}">
                <a16:creationId xmlns:a16="http://schemas.microsoft.com/office/drawing/2014/main" id="{7BCB5D68-9E52-9A3A-70AA-11B511A92A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2988" y="568612"/>
            <a:ext cx="6186024" cy="5024091"/>
          </a:xfrm>
          <a:prstGeom prst="rect">
            <a:avLst/>
          </a:prstGeom>
          <a:ln w="12700">
            <a:solidFill>
              <a:schemeClr val="tx2"/>
            </a:solidFill>
          </a:ln>
        </p:spPr>
      </p:pic>
      <p:sp>
        <p:nvSpPr>
          <p:cNvPr id="5" name="Rectangle 4">
            <a:extLst>
              <a:ext uri="{FF2B5EF4-FFF2-40B4-BE49-F238E27FC236}">
                <a16:creationId xmlns:a16="http://schemas.microsoft.com/office/drawing/2014/main" id="{606572AE-7709-0C08-F744-91ACA4A750A3}"/>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788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FC27A-39CF-26F5-8BD4-4BB4E6DC4015}"/>
              </a:ext>
            </a:extLst>
          </p:cNvPr>
          <p:cNvSpPr>
            <a:spLocks noGrp="1"/>
          </p:cNvSpPr>
          <p:nvPr>
            <p:ph type="body" idx="1"/>
          </p:nvPr>
        </p:nvSpPr>
        <p:spPr>
          <a:xfrm>
            <a:off x="850900" y="2042707"/>
            <a:ext cx="10515600" cy="474153"/>
          </a:xfrm>
        </p:spPr>
        <p:txBody>
          <a:bodyPr>
            <a:normAutofit/>
          </a:bodyPr>
          <a:lstStyle/>
          <a:p>
            <a:r>
              <a:rPr lang="en-US" sz="2100" dirty="0"/>
              <a:t>Real-World Challenges Preparation</a:t>
            </a:r>
          </a:p>
        </p:txBody>
      </p:sp>
      <p:sp>
        <p:nvSpPr>
          <p:cNvPr id="6" name="Text Placeholder 2">
            <a:extLst>
              <a:ext uri="{FF2B5EF4-FFF2-40B4-BE49-F238E27FC236}">
                <a16:creationId xmlns:a16="http://schemas.microsoft.com/office/drawing/2014/main" id="{38FC1A2B-7C65-7E13-27B0-6E004603771D}"/>
              </a:ext>
            </a:extLst>
          </p:cNvPr>
          <p:cNvSpPr txBox="1">
            <a:spLocks/>
          </p:cNvSpPr>
          <p:nvPr/>
        </p:nvSpPr>
        <p:spPr>
          <a:xfrm>
            <a:off x="863600" y="4142156"/>
            <a:ext cx="10515600" cy="71945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100" dirty="0"/>
              <a:t>Alignment of Program Objectives</a:t>
            </a:r>
          </a:p>
        </p:txBody>
      </p:sp>
      <p:sp>
        <p:nvSpPr>
          <p:cNvPr id="11" name="Text Placeholder 2">
            <a:extLst>
              <a:ext uri="{FF2B5EF4-FFF2-40B4-BE49-F238E27FC236}">
                <a16:creationId xmlns:a16="http://schemas.microsoft.com/office/drawing/2014/main" id="{AC8D6A84-B0EC-4F71-A0F4-04B01DAC430D}"/>
              </a:ext>
            </a:extLst>
          </p:cNvPr>
          <p:cNvSpPr txBox="1">
            <a:spLocks/>
          </p:cNvSpPr>
          <p:nvPr/>
        </p:nvSpPr>
        <p:spPr>
          <a:xfrm>
            <a:off x="850900" y="2509712"/>
            <a:ext cx="10515600" cy="1404306"/>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The project provides hands-on experience in developing relational databases for practical applications</a:t>
            </a:r>
          </a:p>
          <a:p>
            <a:pPr marL="285750" indent="-285750">
              <a:spcAft>
                <a:spcPts val="1000"/>
              </a:spcAft>
              <a:buFont typeface="Arial" panose="020B0604020202020204" pitchFamily="34" charset="0"/>
              <a:buChar char="•"/>
            </a:pPr>
            <a:r>
              <a:rPr lang="en-US" sz="1500" dirty="0">
                <a:solidFill>
                  <a:schemeClr val="bg1"/>
                </a:solidFill>
                <a:latin typeface="+mn-lt"/>
              </a:rPr>
              <a:t>S</a:t>
            </a:r>
            <a:r>
              <a:rPr lang="en-US" sz="1500" b="0" i="0" u="none" strike="noStrike" dirty="0">
                <a:solidFill>
                  <a:schemeClr val="bg1"/>
                </a:solidFill>
                <a:effectLst/>
                <a:latin typeface="+mn-lt"/>
              </a:rPr>
              <a:t>tudents gain insights into data management and SQL usage, essential for database administration roles</a:t>
            </a:r>
          </a:p>
          <a:p>
            <a:pPr marL="285750" indent="-285750">
              <a:spcAft>
                <a:spcPts val="1000"/>
              </a:spcAft>
              <a:buFont typeface="Arial" panose="020B0604020202020204" pitchFamily="34" charset="0"/>
              <a:buChar char="•"/>
            </a:pPr>
            <a:r>
              <a:rPr lang="en-US" sz="1500" b="0" i="0" u="none" strike="noStrike" dirty="0">
                <a:solidFill>
                  <a:schemeClr val="bg1"/>
                </a:solidFill>
                <a:effectLst/>
                <a:latin typeface="+mn-lt"/>
              </a:rPr>
              <a:t>Understanding of inventory management challenges and solutions in a real-world context</a:t>
            </a:r>
          </a:p>
        </p:txBody>
      </p:sp>
      <p:sp>
        <p:nvSpPr>
          <p:cNvPr id="12" name="Text Placeholder 2">
            <a:extLst>
              <a:ext uri="{FF2B5EF4-FFF2-40B4-BE49-F238E27FC236}">
                <a16:creationId xmlns:a16="http://schemas.microsoft.com/office/drawing/2014/main" id="{B3DBF802-AF95-6F1F-96AC-4F25CAF17886}"/>
              </a:ext>
            </a:extLst>
          </p:cNvPr>
          <p:cNvSpPr txBox="1">
            <a:spLocks/>
          </p:cNvSpPr>
          <p:nvPr/>
        </p:nvSpPr>
        <p:spPr>
          <a:xfrm>
            <a:off x="863600" y="4682656"/>
            <a:ext cx="10515600" cy="975709"/>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Clr>
                <a:schemeClr val="tx2"/>
              </a:buClr>
              <a:buFont typeface="Arial" panose="020B0604020202020204" pitchFamily="34" charset="0"/>
              <a:buNone/>
              <a:defRPr sz="24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0"/>
              </a:spcBef>
              <a:spcAft>
                <a:spcPts val="1200"/>
              </a:spcAft>
              <a:buClr>
                <a:schemeClr val="tx2"/>
              </a:buClr>
              <a:buFont typeface="System Font Regular"/>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0"/>
              </a:spcBef>
              <a:spcAft>
                <a:spcPts val="1200"/>
              </a:spcAft>
              <a:buClr>
                <a:schemeClr val="accent1"/>
              </a:buClr>
              <a:buFont typeface="Wingdings" pitchFamily="2" charset="2"/>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0"/>
              </a:spcBef>
              <a:spcAft>
                <a:spcPts val="1200"/>
              </a:spcAft>
              <a:buClr>
                <a:schemeClr val="accent1"/>
              </a:buClr>
              <a:buFont typeface="System Font Regular"/>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0"/>
              </a:spcBef>
              <a:spcAft>
                <a:spcPts val="1200"/>
              </a:spcAft>
              <a:buClrTx/>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500" dirty="0">
                <a:solidFill>
                  <a:schemeClr val="bg1"/>
                </a:solidFill>
              </a:rPr>
              <a:t>Emphasis on database design principles enhances students' understanding of structured data storage and retrieval</a:t>
            </a:r>
          </a:p>
          <a:p>
            <a:pPr marL="285750" indent="-285750">
              <a:buFont typeface="Arial" panose="020B0604020202020204" pitchFamily="34" charset="0"/>
              <a:buChar char="•"/>
            </a:pPr>
            <a:r>
              <a:rPr lang="en-US" sz="1500" dirty="0">
                <a:solidFill>
                  <a:schemeClr val="bg1"/>
                </a:solidFill>
              </a:rPr>
              <a:t>Focus on ethical data handling instills a sense of responsibility in managing sensitive information</a:t>
            </a:r>
          </a:p>
        </p:txBody>
      </p:sp>
      <p:sp>
        <p:nvSpPr>
          <p:cNvPr id="18" name="TextBox 17">
            <a:extLst>
              <a:ext uri="{FF2B5EF4-FFF2-40B4-BE49-F238E27FC236}">
                <a16:creationId xmlns:a16="http://schemas.microsoft.com/office/drawing/2014/main" id="{D82EE0C8-60A2-906F-3020-9B4163E5FA25}"/>
              </a:ext>
            </a:extLst>
          </p:cNvPr>
          <p:cNvSpPr txBox="1"/>
          <p:nvPr/>
        </p:nvSpPr>
        <p:spPr>
          <a:xfrm>
            <a:off x="7182678" y="1060174"/>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D79E91D7-EB8D-F9CB-7F51-920647B982E4}"/>
              </a:ext>
            </a:extLst>
          </p:cNvPr>
          <p:cNvSpPr txBox="1"/>
          <p:nvPr/>
        </p:nvSpPr>
        <p:spPr>
          <a:xfrm>
            <a:off x="9867900" y="2324100"/>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CDDB7DEA-66BC-3E61-E97D-331DC66C7313}"/>
              </a:ext>
            </a:extLst>
          </p:cNvPr>
          <p:cNvSpPr txBox="1">
            <a:spLocks/>
          </p:cNvSpPr>
          <p:nvPr/>
        </p:nvSpPr>
        <p:spPr>
          <a:xfrm>
            <a:off x="850900" y="0"/>
            <a:ext cx="10515600" cy="1363663"/>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4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z="3000" dirty="0"/>
              <a:t>Real-World Application and Learning Outcomes</a:t>
            </a:r>
          </a:p>
        </p:txBody>
      </p:sp>
      <p:sp>
        <p:nvSpPr>
          <p:cNvPr id="14" name="Rectangle 13">
            <a:extLst>
              <a:ext uri="{FF2B5EF4-FFF2-40B4-BE49-F238E27FC236}">
                <a16:creationId xmlns:a16="http://schemas.microsoft.com/office/drawing/2014/main" id="{FA2DB664-5449-D516-9B40-3A9A520084C5}"/>
              </a:ext>
            </a:extLst>
          </p:cNvPr>
          <p:cNvSpPr/>
          <p:nvPr/>
        </p:nvSpPr>
        <p:spPr>
          <a:xfrm>
            <a:off x="0" y="-1"/>
            <a:ext cx="12192000" cy="6858001"/>
          </a:xfrm>
          <a:prstGeom prst="rect">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082754"/>
      </p:ext>
    </p:extLst>
  </p:cSld>
  <p:clrMapOvr>
    <a:masterClrMapping/>
  </p:clrMapOvr>
</p:sld>
</file>

<file path=ppt/theme/theme1.xml><?xml version="1.0" encoding="utf-8"?>
<a:theme xmlns:a="http://schemas.openxmlformats.org/drawingml/2006/main" name="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12825</TotalTime>
  <Words>6651</Words>
  <Application>Microsoft Macintosh PowerPoint</Application>
  <PresentationFormat>Widescreen</PresentationFormat>
  <Paragraphs>391</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__fkGroteskNeue_a82850</vt:lpstr>
      <vt:lpstr>Arial</vt:lpstr>
      <vt:lpstr>Calibri</vt:lpstr>
      <vt:lpstr>Georgia</vt:lpstr>
      <vt:lpstr>System Font Regular</vt:lpstr>
      <vt:lpstr>Times New Roman</vt:lpstr>
      <vt:lpstr>Verdana</vt:lpstr>
      <vt:lpstr>Wingdings</vt:lpstr>
      <vt:lpstr>Office Theme</vt:lpstr>
      <vt:lpstr>Master of Science in Applied Data Science  Portfolio Milestone Spring 2024</vt:lpstr>
      <vt:lpstr>PowerPoint Presentation</vt:lpstr>
      <vt:lpstr>PowerPoint Presentation</vt:lpstr>
      <vt:lpstr>IST 659: Data Administration Concepts &amp; Management</vt:lpstr>
      <vt:lpstr>PowerPoint Presentation</vt:lpstr>
      <vt:lpstr>PowerPoint Presentation</vt:lpstr>
      <vt:lpstr>PowerPoint Presentation</vt:lpstr>
      <vt:lpstr>PowerPoint Presentation</vt:lpstr>
      <vt:lpstr>PowerPoint Presentation</vt:lpstr>
      <vt:lpstr>IST 707: Applied Machine Learning</vt:lpstr>
      <vt:lpstr>PowerPoint Presentation</vt:lpstr>
      <vt:lpstr>PowerPoint Presentation</vt:lpstr>
      <vt:lpstr>PowerPoint Presentation</vt:lpstr>
      <vt:lpstr>PowerPoint Presentation</vt:lpstr>
      <vt:lpstr>PowerPoint Presentation</vt:lpstr>
      <vt:lpstr>PowerPoint Presentation</vt:lpstr>
      <vt:lpstr>IST 652: Scripting for Data Analysis</vt:lpstr>
      <vt:lpstr>PowerPoint Presentation</vt:lpstr>
      <vt:lpstr>PowerPoint Presentation</vt:lpstr>
      <vt:lpstr>PowerPoint Presentation</vt:lpstr>
      <vt:lpstr>PowerPoint Presentation</vt:lpstr>
      <vt:lpstr>PowerPoint Presentation</vt:lpstr>
      <vt:lpstr>PowerPoint Presentation</vt:lpstr>
      <vt:lpstr>IST 664: Natural Language Processing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Blessy A. Thomas</cp:lastModifiedBy>
  <cp:revision>593</cp:revision>
  <dcterms:created xsi:type="dcterms:W3CDTF">2019-07-05T14:23:44Z</dcterms:created>
  <dcterms:modified xsi:type="dcterms:W3CDTF">2024-03-11T22:02:52Z</dcterms:modified>
</cp:coreProperties>
</file>